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1"/>
  </p:notesMasterIdLst>
  <p:handoutMasterIdLst>
    <p:handoutMasterId r:id="rId22"/>
  </p:handoutMasterIdLst>
  <p:sldIdLst>
    <p:sldId id="256" r:id="rId2"/>
    <p:sldId id="258" r:id="rId3"/>
    <p:sldId id="259" r:id="rId4"/>
    <p:sldId id="268" r:id="rId5"/>
    <p:sldId id="275" r:id="rId6"/>
    <p:sldId id="295" r:id="rId7"/>
    <p:sldId id="261" r:id="rId8"/>
    <p:sldId id="296" r:id="rId9"/>
    <p:sldId id="267" r:id="rId10"/>
    <p:sldId id="294" r:id="rId11"/>
    <p:sldId id="299" r:id="rId12"/>
    <p:sldId id="281" r:id="rId13"/>
    <p:sldId id="292" r:id="rId14"/>
    <p:sldId id="297" r:id="rId15"/>
    <p:sldId id="298" r:id="rId16"/>
    <p:sldId id="301" r:id="rId17"/>
    <p:sldId id="300" r:id="rId18"/>
    <p:sldId id="291" r:id="rId19"/>
    <p:sldId id="284" r:id="rId2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סגנון ביניים 2 - הדגשה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סגנון ביניים 2 - הדגשה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סגנון ביניים 2 - הדגשה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222" autoAdjust="0"/>
    <p:restoredTop sz="89085" autoAdjust="0"/>
  </p:normalViewPr>
  <p:slideViewPr>
    <p:cSldViewPr snapToGrid="0">
      <p:cViewPr varScale="1">
        <p:scale>
          <a:sx n="96" d="100"/>
          <a:sy n="96" d="100"/>
        </p:scale>
        <p:origin x="8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96B8B580-649A-4A29-9E6B-7E360538D6ED}"/>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a:extLst>
              <a:ext uri="{FF2B5EF4-FFF2-40B4-BE49-F238E27FC236}">
                <a16:creationId xmlns:a16="http://schemas.microsoft.com/office/drawing/2014/main" id="{DE8018D5-18B6-4668-97A1-10F1F6D37653}"/>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42CB6C98-021E-4A37-92AE-AA9F65463A4F}" type="datetimeFigureOut">
              <a:rPr lang="he-IL" smtClean="0"/>
              <a:t>ז'/שבט/תשפ"ב</a:t>
            </a:fld>
            <a:endParaRPr lang="he-IL"/>
          </a:p>
        </p:txBody>
      </p:sp>
      <p:sp>
        <p:nvSpPr>
          <p:cNvPr id="4" name="מציין מיקום של כותרת תחתונה 3">
            <a:extLst>
              <a:ext uri="{FF2B5EF4-FFF2-40B4-BE49-F238E27FC236}">
                <a16:creationId xmlns:a16="http://schemas.microsoft.com/office/drawing/2014/main" id="{CDFC3925-FDBB-4CBE-8EFB-EADEF0E0C9DE}"/>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D340B0F7-6E08-426E-8E4E-7C5EABC1F827}"/>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CABF412C-7937-4E48-AB38-F0CF4EED9817}" type="slidenum">
              <a:rPr lang="he-IL" smtClean="0"/>
              <a:t>‹#›</a:t>
            </a:fld>
            <a:endParaRPr lang="he-IL"/>
          </a:p>
        </p:txBody>
      </p:sp>
    </p:spTree>
    <p:extLst>
      <p:ext uri="{BB962C8B-B14F-4D97-AF65-F5344CB8AC3E}">
        <p14:creationId xmlns:p14="http://schemas.microsoft.com/office/powerpoint/2010/main" val="2419019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dirty="0"/>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6A027DF2-444A-41C4-8467-79F696237C36}" type="datetimeFigureOut">
              <a:rPr lang="he-IL" smtClean="0"/>
              <a:t>ז'/שבט/תשפ"ב</a:t>
            </a:fld>
            <a:endParaRPr lang="he-IL" dirty="0"/>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dirty="0"/>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dirty="0"/>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80513B1E-98FF-4E6E-972A-9DDD96ADFF3B}" type="slidenum">
              <a:rPr lang="he-IL" smtClean="0"/>
              <a:t>‹#›</a:t>
            </a:fld>
            <a:endParaRPr lang="he-IL" dirty="0"/>
          </a:p>
        </p:txBody>
      </p:sp>
    </p:spTree>
    <p:extLst>
      <p:ext uri="{BB962C8B-B14F-4D97-AF65-F5344CB8AC3E}">
        <p14:creationId xmlns:p14="http://schemas.microsoft.com/office/powerpoint/2010/main" val="3213134513"/>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Since 2018, the southern district of Israel is under attack by Incendiary aerostats, which is a simple, primitive weapon which the Israeli army cannot handle using the Advanced (Maybe even too advanced) Iron Dome system.</a:t>
            </a:r>
            <a:br>
              <a:rPr lang="en-US" dirty="0"/>
            </a:br>
            <a:br>
              <a:rPr lang="en-US" dirty="0"/>
            </a:br>
            <a:r>
              <a:rPr lang="en-US" dirty="0"/>
              <a:t>The usage in aerostats as a weapon started decades ago. The first known attempt to make a bomb balloon was in the end of 18’th century.</a:t>
            </a:r>
            <a:br>
              <a:rPr lang="en-US" dirty="0"/>
            </a:br>
            <a:br>
              <a:rPr lang="en-US" dirty="0"/>
            </a:br>
            <a:r>
              <a:rPr lang="en-US" dirty="0"/>
              <a:t>Until now, no permanent, efficient and scalable solution was found.</a:t>
            </a:r>
            <a:br>
              <a:rPr lang="en-US" dirty="0"/>
            </a:br>
            <a:br>
              <a:rPr lang="en-US" dirty="0"/>
            </a:br>
            <a:r>
              <a:rPr lang="en-US" dirty="0"/>
              <a:t>This can be a strategic threat for Israel, as the aerostats can carry wide variety of weapons, including bombs, Molotov bottles and so on, and can unexpectedy go very far with the wind force.</a:t>
            </a:r>
            <a:br>
              <a:rPr lang="en-US" dirty="0"/>
            </a:br>
            <a:r>
              <a:rPr lang="en-US" dirty="0"/>
              <a:t>An example for this threat has been recorded in Oct 18 as a bomb balloon was found in Rishon Letzion, 55km for the Gaza Strip.</a:t>
            </a:r>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2</a:t>
            </a:fld>
            <a:endParaRPr lang="he-IL" dirty="0"/>
          </a:p>
        </p:txBody>
      </p:sp>
    </p:spTree>
    <p:extLst>
      <p:ext uri="{BB962C8B-B14F-4D97-AF65-F5344CB8AC3E}">
        <p14:creationId xmlns:p14="http://schemas.microsoft.com/office/powerpoint/2010/main" val="3317634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challenges we expect to face during the project are:</a:t>
            </a:r>
            <a:br>
              <a:rPr lang="en-US" dirty="0"/>
            </a:br>
            <a:r>
              <a:rPr lang="en-US" dirty="0"/>
              <a:t>radio connection – the connection method between ground station pc and the drone wasn’t established yet,</a:t>
            </a:r>
            <a:br>
              <a:rPr lang="en-US" dirty="0"/>
            </a:br>
            <a:r>
              <a:rPr lang="en-US" dirty="0"/>
              <a:t>and real life performance and range is yet to be known. That’s a challenge we know that we’ll face. </a:t>
            </a:r>
          </a:p>
          <a:p>
            <a:r>
              <a:rPr lang="en-US" dirty="0"/>
              <a:t>Another issue that we have to solve is where will the real time image processing will be done, in ground PC or drone.</a:t>
            </a:r>
            <a:endParaRPr lang="he-IL" dirty="0"/>
          </a:p>
          <a:p>
            <a:r>
              <a:rPr lang="en-US" dirty="0"/>
              <a:t>The connection has to be secured as hackers could try and take control over the drone, and use it for illegal purposes.</a:t>
            </a:r>
            <a:br>
              <a:rPr lang="en-US" dirty="0"/>
            </a:br>
            <a:r>
              <a:rPr lang="en-US" dirty="0"/>
              <a:t>As the laser is a lethal device, it has to stay in the qualified hands.</a:t>
            </a:r>
          </a:p>
          <a:p>
            <a:endParaRPr lang="en-US" dirty="0"/>
          </a:p>
          <a:p>
            <a:r>
              <a:rPr lang="en-US" dirty="0"/>
              <a:t>Components installation – </a:t>
            </a:r>
          </a:p>
          <a:p>
            <a:r>
              <a:rPr lang="en-US" dirty="0"/>
              <a:t>The laser mechanism, the PIXHAWK controller, the P4XFLOW sensor, light battery and radio module, are all pretty large components which need to be assembled on the Drone</a:t>
            </a:r>
            <a:br>
              <a:rPr lang="en-US" dirty="0"/>
            </a:br>
            <a:r>
              <a:rPr lang="en-US" dirty="0"/>
              <a:t>which is a very compact device that’s not meant to carry third party devices.</a:t>
            </a:r>
            <a:br>
              <a:rPr lang="en-US" dirty="0"/>
            </a:br>
            <a:endParaRPr lang="en-US" dirty="0"/>
          </a:p>
          <a:p>
            <a:r>
              <a:rPr lang="en-US" dirty="0"/>
              <a:t>Realtime Detection – </a:t>
            </a:r>
            <a:br>
              <a:rPr lang="en-US" dirty="0"/>
            </a:br>
            <a:r>
              <a:rPr lang="en-US" dirty="0"/>
              <a:t>Object detection in a static image is pretty easily achievable, but object detection in real time video stream using a compact device that runs on battery is a totally different story.</a:t>
            </a:r>
            <a:br>
              <a:rPr lang="en-US" dirty="0"/>
            </a:br>
            <a:r>
              <a:rPr lang="en-US" dirty="0"/>
              <a:t>Real time detection was yet to be made by previous teams so it’s up to us.</a:t>
            </a:r>
          </a:p>
          <a:p>
            <a:endParaRPr lang="en-US" dirty="0"/>
          </a:p>
          <a:p>
            <a:r>
              <a:rPr lang="en-US" dirty="0"/>
              <a:t>Target Coordinates – </a:t>
            </a:r>
          </a:p>
          <a:p>
            <a:r>
              <a:rPr lang="en-US" dirty="0"/>
              <a:t>The target coordination relative to the drone has to be calculated in a dynamic way in real time, as the position of the drone is continuously changes, and the target position also.</a:t>
            </a:r>
          </a:p>
          <a:p>
            <a:endParaRPr lang="en-US" dirty="0"/>
          </a:p>
          <a:p>
            <a:r>
              <a:rPr lang="en-US" dirty="0"/>
              <a:t>And that’s cause us another problem – </a:t>
            </a:r>
          </a:p>
          <a:p>
            <a:r>
              <a:rPr lang="en-US" dirty="0"/>
              <a:t>In order to successfully liquidate an object using laser, we have to make sure that a very small part of the target is always pointed.</a:t>
            </a:r>
          </a:p>
          <a:p>
            <a:r>
              <a:rPr lang="en-US" dirty="0"/>
              <a:t> Small movements of the laser beam are not acceptable.</a:t>
            </a:r>
          </a:p>
          <a:p>
            <a:r>
              <a:rPr lang="en-US" dirty="0"/>
              <a:t>We are going to tackle this issue, hopefully, with the Pixhawk and Optical Flow sensor, and a specific algorithm.</a:t>
            </a:r>
          </a:p>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11</a:t>
            </a:fld>
            <a:endParaRPr lang="he-IL" dirty="0"/>
          </a:p>
        </p:txBody>
      </p:sp>
    </p:spTree>
    <p:extLst>
      <p:ext uri="{BB962C8B-B14F-4D97-AF65-F5344CB8AC3E}">
        <p14:creationId xmlns:p14="http://schemas.microsoft.com/office/powerpoint/2010/main" val="460621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12</a:t>
            </a:fld>
            <a:endParaRPr lang="he-IL" dirty="0"/>
          </a:p>
        </p:txBody>
      </p:sp>
    </p:spTree>
    <p:extLst>
      <p:ext uri="{BB962C8B-B14F-4D97-AF65-F5344CB8AC3E}">
        <p14:creationId xmlns:p14="http://schemas.microsoft.com/office/powerpoint/2010/main" val="429694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13</a:t>
            </a:fld>
            <a:endParaRPr lang="he-IL" dirty="0"/>
          </a:p>
        </p:txBody>
      </p:sp>
    </p:spTree>
    <p:extLst>
      <p:ext uri="{BB962C8B-B14F-4D97-AF65-F5344CB8AC3E}">
        <p14:creationId xmlns:p14="http://schemas.microsoft.com/office/powerpoint/2010/main" val="3767705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challenges we expect to face during the project are:</a:t>
            </a:r>
            <a:br>
              <a:rPr lang="en-US" dirty="0"/>
            </a:br>
            <a:r>
              <a:rPr lang="en-US" dirty="0"/>
              <a:t>radio connection – the connection method between ground station pc and the drone wasn’t established yet,</a:t>
            </a:r>
            <a:br>
              <a:rPr lang="en-US" dirty="0"/>
            </a:br>
            <a:r>
              <a:rPr lang="en-US" dirty="0"/>
              <a:t>and real life performance and range is yet to be known. That’s a challenge we know that we’ll face. </a:t>
            </a:r>
          </a:p>
          <a:p>
            <a:r>
              <a:rPr lang="en-US" dirty="0"/>
              <a:t>Another issue that we have to solve is where will the real time image processing will be done, in ground PC or drone.</a:t>
            </a:r>
            <a:endParaRPr lang="he-IL" dirty="0"/>
          </a:p>
          <a:p>
            <a:r>
              <a:rPr lang="en-US" dirty="0"/>
              <a:t>The connection has to be secured as hackers could try and take control over the drone, and use it for illegal purposes.</a:t>
            </a:r>
            <a:br>
              <a:rPr lang="en-US" dirty="0"/>
            </a:br>
            <a:r>
              <a:rPr lang="en-US" dirty="0"/>
              <a:t>As the laser is a lethal device, it has to stay in the qualified hands.</a:t>
            </a:r>
          </a:p>
          <a:p>
            <a:endParaRPr lang="en-US" dirty="0"/>
          </a:p>
          <a:p>
            <a:r>
              <a:rPr lang="en-US" dirty="0"/>
              <a:t>Components installation – </a:t>
            </a:r>
          </a:p>
          <a:p>
            <a:r>
              <a:rPr lang="en-US" dirty="0"/>
              <a:t>The laser mechanism, the PIXHAWK controller, the P4XFLOW sensor, light battery and radio module, are all pretty large components which need to be assembled on the Drone</a:t>
            </a:r>
            <a:br>
              <a:rPr lang="en-US" dirty="0"/>
            </a:br>
            <a:r>
              <a:rPr lang="en-US" dirty="0"/>
              <a:t>which is a very compact device that’s not meant to carry third party devices.</a:t>
            </a:r>
            <a:br>
              <a:rPr lang="en-US" dirty="0"/>
            </a:br>
            <a:endParaRPr lang="en-US" dirty="0"/>
          </a:p>
          <a:p>
            <a:r>
              <a:rPr lang="en-US" dirty="0"/>
              <a:t>Realtime Detection – </a:t>
            </a:r>
            <a:br>
              <a:rPr lang="en-US" dirty="0"/>
            </a:br>
            <a:r>
              <a:rPr lang="en-US" dirty="0"/>
              <a:t>Object detection in a static image is pretty easily achievable, but object detection in real time video stream using a compact device that runs on battery is a totally different story.</a:t>
            </a:r>
            <a:br>
              <a:rPr lang="en-US" dirty="0"/>
            </a:br>
            <a:r>
              <a:rPr lang="en-US" dirty="0"/>
              <a:t>Real time detection was yet to be made by previous teams so it’s up to us.</a:t>
            </a:r>
          </a:p>
          <a:p>
            <a:endParaRPr lang="en-US" dirty="0"/>
          </a:p>
          <a:p>
            <a:r>
              <a:rPr lang="en-US" dirty="0"/>
              <a:t>Target Coordinates – </a:t>
            </a:r>
          </a:p>
          <a:p>
            <a:r>
              <a:rPr lang="en-US" dirty="0"/>
              <a:t>The target coordination relative to the drone has to be calculated in a dynamic way in real time, as the position of the drone is continuously changes, and the target position also.</a:t>
            </a:r>
          </a:p>
          <a:p>
            <a:endParaRPr lang="en-US" dirty="0"/>
          </a:p>
          <a:p>
            <a:r>
              <a:rPr lang="en-US" dirty="0"/>
              <a:t>And that’s cause us another problem – </a:t>
            </a:r>
          </a:p>
          <a:p>
            <a:r>
              <a:rPr lang="en-US" dirty="0"/>
              <a:t>In order to successfully liquidate an object using laser, we have to make sure that a very small part of the target is always pointed.</a:t>
            </a:r>
          </a:p>
          <a:p>
            <a:r>
              <a:rPr lang="en-US" dirty="0"/>
              <a:t> Small movements of the laser beam are not acceptable.</a:t>
            </a:r>
          </a:p>
          <a:p>
            <a:r>
              <a:rPr lang="en-US" dirty="0"/>
              <a:t>We are going to tackle this issue, hopefully, with the Pixhawk and Optical Flow sensor, and a specific algorithm.</a:t>
            </a:r>
          </a:p>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14</a:t>
            </a:fld>
            <a:endParaRPr lang="he-IL" dirty="0"/>
          </a:p>
        </p:txBody>
      </p:sp>
    </p:spTree>
    <p:extLst>
      <p:ext uri="{BB962C8B-B14F-4D97-AF65-F5344CB8AC3E}">
        <p14:creationId xmlns:p14="http://schemas.microsoft.com/office/powerpoint/2010/main" val="487923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challenges we expect to face during the project are:</a:t>
            </a:r>
            <a:br>
              <a:rPr lang="en-US" dirty="0"/>
            </a:br>
            <a:r>
              <a:rPr lang="en-US" dirty="0"/>
              <a:t>radio connection – the connection method between ground station pc and the drone wasn’t established yet,</a:t>
            </a:r>
            <a:br>
              <a:rPr lang="en-US" dirty="0"/>
            </a:br>
            <a:r>
              <a:rPr lang="en-US" dirty="0"/>
              <a:t>and real life performance and range is yet to be known. That’s a challenge we know that we’ll face. </a:t>
            </a:r>
          </a:p>
          <a:p>
            <a:r>
              <a:rPr lang="en-US" dirty="0"/>
              <a:t>Another issue that we have to solve is where will the real time image processing will be done, in ground PC or drone.</a:t>
            </a:r>
            <a:endParaRPr lang="he-IL" dirty="0"/>
          </a:p>
          <a:p>
            <a:r>
              <a:rPr lang="en-US" dirty="0"/>
              <a:t>The connection has to be secured as hackers could try and take control over the drone, and use it for illegal purposes.</a:t>
            </a:r>
            <a:br>
              <a:rPr lang="en-US" dirty="0"/>
            </a:br>
            <a:r>
              <a:rPr lang="en-US" dirty="0"/>
              <a:t>As the laser is a lethal device, it has to stay in the qualified hands.</a:t>
            </a:r>
          </a:p>
          <a:p>
            <a:endParaRPr lang="en-US" dirty="0"/>
          </a:p>
          <a:p>
            <a:r>
              <a:rPr lang="en-US" dirty="0"/>
              <a:t>Components installation – </a:t>
            </a:r>
          </a:p>
          <a:p>
            <a:r>
              <a:rPr lang="en-US" dirty="0"/>
              <a:t>The laser mechanism, the PIXHAWK controller, the P4XFLOW sensor, light battery and radio module, are all pretty large components which need to be assembled on the Drone</a:t>
            </a:r>
            <a:br>
              <a:rPr lang="en-US" dirty="0"/>
            </a:br>
            <a:r>
              <a:rPr lang="en-US" dirty="0"/>
              <a:t>which is a very compact device that’s not meant to carry third party devices.</a:t>
            </a:r>
            <a:br>
              <a:rPr lang="en-US" dirty="0"/>
            </a:br>
            <a:endParaRPr lang="en-US" dirty="0"/>
          </a:p>
          <a:p>
            <a:r>
              <a:rPr lang="en-US" dirty="0"/>
              <a:t>Realtime Detection – </a:t>
            </a:r>
            <a:br>
              <a:rPr lang="en-US" dirty="0"/>
            </a:br>
            <a:r>
              <a:rPr lang="en-US" dirty="0"/>
              <a:t>Object detection in a static image is pretty easily achievable, but object detection in real time video stream using a compact device that runs on battery is a totally different story.</a:t>
            </a:r>
            <a:br>
              <a:rPr lang="en-US" dirty="0"/>
            </a:br>
            <a:r>
              <a:rPr lang="en-US" dirty="0"/>
              <a:t>Real time detection was yet to be made by previous teams so it’s up to us.</a:t>
            </a:r>
          </a:p>
          <a:p>
            <a:endParaRPr lang="en-US" dirty="0"/>
          </a:p>
          <a:p>
            <a:r>
              <a:rPr lang="en-US" dirty="0"/>
              <a:t>Target Coordinates – </a:t>
            </a:r>
          </a:p>
          <a:p>
            <a:r>
              <a:rPr lang="en-US" dirty="0"/>
              <a:t>The target coordination relative to the drone has to be calculated in a dynamic way in real time, as the position of the drone is continuously changes, and the target position also.</a:t>
            </a:r>
          </a:p>
          <a:p>
            <a:endParaRPr lang="en-US" dirty="0"/>
          </a:p>
          <a:p>
            <a:r>
              <a:rPr lang="en-US" dirty="0"/>
              <a:t>And that’s cause us another problem – </a:t>
            </a:r>
          </a:p>
          <a:p>
            <a:r>
              <a:rPr lang="en-US" dirty="0"/>
              <a:t>In order to successfully liquidate an object using laser, we have to make sure that a very small part of the target is always pointed.</a:t>
            </a:r>
          </a:p>
          <a:p>
            <a:r>
              <a:rPr lang="en-US" dirty="0"/>
              <a:t> Small movements of the laser beam are not acceptable.</a:t>
            </a:r>
          </a:p>
          <a:p>
            <a:r>
              <a:rPr lang="en-US" dirty="0"/>
              <a:t>We are going to tackle this issue, hopefully, with the Pixhawk and Optical Flow sensor, and a specific algorithm.</a:t>
            </a:r>
          </a:p>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15</a:t>
            </a:fld>
            <a:endParaRPr lang="he-IL" dirty="0"/>
          </a:p>
        </p:txBody>
      </p:sp>
    </p:spTree>
    <p:extLst>
      <p:ext uri="{BB962C8B-B14F-4D97-AF65-F5344CB8AC3E}">
        <p14:creationId xmlns:p14="http://schemas.microsoft.com/office/powerpoint/2010/main" val="1597854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challenges we expect to face during the project are:</a:t>
            </a:r>
            <a:br>
              <a:rPr lang="en-US" dirty="0"/>
            </a:br>
            <a:r>
              <a:rPr lang="en-US" dirty="0"/>
              <a:t>radio connection – the connection method between ground station pc and the drone wasn’t established yet,</a:t>
            </a:r>
            <a:br>
              <a:rPr lang="en-US" dirty="0"/>
            </a:br>
            <a:r>
              <a:rPr lang="en-US" dirty="0"/>
              <a:t>and real life performance and range is yet to be known. That’s a challenge we know that we’ll face. </a:t>
            </a:r>
          </a:p>
          <a:p>
            <a:r>
              <a:rPr lang="en-US" dirty="0"/>
              <a:t>Another issue that we have to solve is where will the real time image processing will be done, in ground PC or drone.</a:t>
            </a:r>
            <a:endParaRPr lang="he-IL" dirty="0"/>
          </a:p>
          <a:p>
            <a:r>
              <a:rPr lang="en-US" dirty="0"/>
              <a:t>The connection has to be secured as hackers could try and take control over the drone, and use it for illegal purposes.</a:t>
            </a:r>
            <a:br>
              <a:rPr lang="en-US" dirty="0"/>
            </a:br>
            <a:r>
              <a:rPr lang="en-US" dirty="0"/>
              <a:t>As the laser is a lethal device, it has to stay in the qualified hands.</a:t>
            </a:r>
          </a:p>
          <a:p>
            <a:endParaRPr lang="en-US" dirty="0"/>
          </a:p>
          <a:p>
            <a:r>
              <a:rPr lang="en-US" dirty="0"/>
              <a:t>Components installation – </a:t>
            </a:r>
          </a:p>
          <a:p>
            <a:r>
              <a:rPr lang="en-US" dirty="0"/>
              <a:t>The laser mechanism, the PIXHAWK controller, the P4XFLOW sensor, light battery and radio module, are all pretty large components which need to be assembled on the Drone</a:t>
            </a:r>
            <a:br>
              <a:rPr lang="en-US" dirty="0"/>
            </a:br>
            <a:r>
              <a:rPr lang="en-US" dirty="0"/>
              <a:t>which is a very compact device that’s not meant to carry third party devices.</a:t>
            </a:r>
            <a:br>
              <a:rPr lang="en-US" dirty="0"/>
            </a:br>
            <a:endParaRPr lang="en-US" dirty="0"/>
          </a:p>
          <a:p>
            <a:r>
              <a:rPr lang="en-US" dirty="0"/>
              <a:t>Realtime Detection – </a:t>
            </a:r>
            <a:br>
              <a:rPr lang="en-US" dirty="0"/>
            </a:br>
            <a:r>
              <a:rPr lang="en-US" dirty="0"/>
              <a:t>Object detection in a static image is pretty easily achievable, but object detection in real time video stream using a compact device that runs on battery is a totally different story.</a:t>
            </a:r>
            <a:br>
              <a:rPr lang="en-US" dirty="0"/>
            </a:br>
            <a:r>
              <a:rPr lang="en-US" dirty="0"/>
              <a:t>Real time detection was yet to be made by previous teams so it’s up to us.</a:t>
            </a:r>
          </a:p>
          <a:p>
            <a:endParaRPr lang="en-US" dirty="0"/>
          </a:p>
          <a:p>
            <a:r>
              <a:rPr lang="en-US" dirty="0"/>
              <a:t>Target Coordinates – </a:t>
            </a:r>
          </a:p>
          <a:p>
            <a:r>
              <a:rPr lang="en-US" dirty="0"/>
              <a:t>The target coordination relative to the drone has to be calculated in a dynamic way in real time, as the position of the drone is continuously changes, and the target position also.</a:t>
            </a:r>
          </a:p>
          <a:p>
            <a:endParaRPr lang="en-US" dirty="0"/>
          </a:p>
          <a:p>
            <a:r>
              <a:rPr lang="en-US" dirty="0"/>
              <a:t>And that’s cause us another problem – </a:t>
            </a:r>
          </a:p>
          <a:p>
            <a:r>
              <a:rPr lang="en-US" dirty="0"/>
              <a:t>In order to successfully liquidate an object using laser, we have to make sure that a very small part of the target is always pointed.</a:t>
            </a:r>
          </a:p>
          <a:p>
            <a:r>
              <a:rPr lang="en-US" dirty="0"/>
              <a:t> Small movements of the laser beam are not acceptable.</a:t>
            </a:r>
          </a:p>
          <a:p>
            <a:r>
              <a:rPr lang="en-US" dirty="0"/>
              <a:t>We are going to tackle this issue, hopefully, with the Pixhawk and Optical Flow sensor, and a specific algorithm.</a:t>
            </a:r>
          </a:p>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16</a:t>
            </a:fld>
            <a:endParaRPr lang="he-IL" dirty="0"/>
          </a:p>
        </p:txBody>
      </p:sp>
    </p:spTree>
    <p:extLst>
      <p:ext uri="{BB962C8B-B14F-4D97-AF65-F5344CB8AC3E}">
        <p14:creationId xmlns:p14="http://schemas.microsoft.com/office/powerpoint/2010/main" val="3016204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challenges we expect to face during the project are:</a:t>
            </a:r>
            <a:br>
              <a:rPr lang="en-US" dirty="0"/>
            </a:br>
            <a:r>
              <a:rPr lang="en-US" dirty="0"/>
              <a:t>radio connection – the connection method between ground station pc and the drone wasn’t established yet,</a:t>
            </a:r>
            <a:br>
              <a:rPr lang="en-US" dirty="0"/>
            </a:br>
            <a:r>
              <a:rPr lang="en-US" dirty="0"/>
              <a:t>and real life performance and range is yet to be known. That’s a challenge we know that we’ll face. </a:t>
            </a:r>
          </a:p>
          <a:p>
            <a:r>
              <a:rPr lang="en-US" dirty="0"/>
              <a:t>Another issue that we have to solve is where will the real time image processing will be done, in ground PC or drone.</a:t>
            </a:r>
            <a:endParaRPr lang="he-IL" dirty="0"/>
          </a:p>
          <a:p>
            <a:r>
              <a:rPr lang="en-US" dirty="0"/>
              <a:t>The connection has to be secured as hackers could try and take control over the drone, and use it for illegal purposes.</a:t>
            </a:r>
            <a:br>
              <a:rPr lang="en-US" dirty="0"/>
            </a:br>
            <a:r>
              <a:rPr lang="en-US" dirty="0"/>
              <a:t>As the laser is a lethal device, it has to stay in the qualified hands.</a:t>
            </a:r>
          </a:p>
          <a:p>
            <a:endParaRPr lang="en-US" dirty="0"/>
          </a:p>
          <a:p>
            <a:r>
              <a:rPr lang="en-US" dirty="0"/>
              <a:t>Components installation – </a:t>
            </a:r>
          </a:p>
          <a:p>
            <a:r>
              <a:rPr lang="en-US" dirty="0"/>
              <a:t>The laser mechanism, the PIXHAWK controller, the P4XFLOW sensor, light battery and radio module, are all pretty large components which need to be assembled on the Drone</a:t>
            </a:r>
            <a:br>
              <a:rPr lang="en-US" dirty="0"/>
            </a:br>
            <a:r>
              <a:rPr lang="en-US" dirty="0"/>
              <a:t>which is a very compact device that’s not meant to carry third party devices.</a:t>
            </a:r>
            <a:br>
              <a:rPr lang="en-US" dirty="0"/>
            </a:br>
            <a:endParaRPr lang="en-US" dirty="0"/>
          </a:p>
          <a:p>
            <a:r>
              <a:rPr lang="en-US" dirty="0"/>
              <a:t>Realtime Detection – </a:t>
            </a:r>
            <a:br>
              <a:rPr lang="en-US" dirty="0"/>
            </a:br>
            <a:r>
              <a:rPr lang="en-US" dirty="0"/>
              <a:t>Object detection in a static image is pretty easily achievable, but object detection in real time video stream using a compact device that runs on battery is a totally different story.</a:t>
            </a:r>
            <a:br>
              <a:rPr lang="en-US" dirty="0"/>
            </a:br>
            <a:r>
              <a:rPr lang="en-US" dirty="0"/>
              <a:t>Real time detection was yet to be made by previous teams so it’s up to us.</a:t>
            </a:r>
          </a:p>
          <a:p>
            <a:endParaRPr lang="en-US" dirty="0"/>
          </a:p>
          <a:p>
            <a:r>
              <a:rPr lang="en-US" dirty="0"/>
              <a:t>Target Coordinates – </a:t>
            </a:r>
          </a:p>
          <a:p>
            <a:r>
              <a:rPr lang="en-US" dirty="0"/>
              <a:t>The target coordination relative to the drone has to be calculated in a dynamic way in real time, as the position of the drone is continuously changes, and the target position also.</a:t>
            </a:r>
          </a:p>
          <a:p>
            <a:endParaRPr lang="en-US" dirty="0"/>
          </a:p>
          <a:p>
            <a:r>
              <a:rPr lang="en-US" dirty="0"/>
              <a:t>And that’s cause us another problem – </a:t>
            </a:r>
          </a:p>
          <a:p>
            <a:r>
              <a:rPr lang="en-US" dirty="0"/>
              <a:t>In order to successfully liquidate an object using laser, we have to make sure that a very small part of the target is always pointed.</a:t>
            </a:r>
          </a:p>
          <a:p>
            <a:r>
              <a:rPr lang="en-US" dirty="0"/>
              <a:t> Small movements of the laser beam are not acceptable.</a:t>
            </a:r>
          </a:p>
          <a:p>
            <a:r>
              <a:rPr lang="en-US" dirty="0"/>
              <a:t>We are going to tackle this issue, hopefully, with the Pixhawk and Optical Flow sensor, and a specific algorithm.</a:t>
            </a:r>
          </a:p>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17</a:t>
            </a:fld>
            <a:endParaRPr lang="he-IL" dirty="0"/>
          </a:p>
        </p:txBody>
      </p:sp>
    </p:spTree>
    <p:extLst>
      <p:ext uri="{BB962C8B-B14F-4D97-AF65-F5344CB8AC3E}">
        <p14:creationId xmlns:p14="http://schemas.microsoft.com/office/powerpoint/2010/main" val="3804317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19</a:t>
            </a:fld>
            <a:endParaRPr lang="he-IL" dirty="0"/>
          </a:p>
        </p:txBody>
      </p:sp>
    </p:spTree>
    <p:extLst>
      <p:ext uri="{BB962C8B-B14F-4D97-AF65-F5344CB8AC3E}">
        <p14:creationId xmlns:p14="http://schemas.microsoft.com/office/powerpoint/2010/main" val="959942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Our proposed solution is a Drone with a built in High Res Camera, which carries A laser module installed on a mechanism which controlled by A Micro Controller.</a:t>
            </a:r>
            <a:br>
              <a:rPr lang="en-US" dirty="0"/>
            </a:br>
            <a:r>
              <a:rPr lang="en-US" dirty="0"/>
              <a:t>The micro controller receives and sends information to a ground control PC using Radio connection.</a:t>
            </a:r>
            <a:br>
              <a:rPr lang="en-US" dirty="0"/>
            </a:br>
            <a:r>
              <a:rPr lang="en-US" dirty="0"/>
              <a:t>The ground station program Is capable of notify about detected threats in the drones sight, and show a bounding box of the threat in real time video stream</a:t>
            </a:r>
            <a:r>
              <a:rPr lang="he-IL" dirty="0"/>
              <a:t>.</a:t>
            </a:r>
            <a:br>
              <a:rPr lang="en-US" dirty="0"/>
            </a:br>
            <a:r>
              <a:rPr lang="en-US" dirty="0"/>
              <a:t>The controller can decide whether he want’s to destroy it or not.</a:t>
            </a:r>
            <a:br>
              <a:rPr lang="en-US" dirty="0"/>
            </a:br>
            <a:r>
              <a:rPr lang="en-US" dirty="0"/>
              <a:t>If he does, the laser will track the object automatically using the optical flow and machine learning algorithms, and then liquidate it.</a:t>
            </a:r>
            <a:br>
              <a:rPr lang="en-US" dirty="0"/>
            </a:br>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3</a:t>
            </a:fld>
            <a:endParaRPr lang="he-IL" dirty="0"/>
          </a:p>
        </p:txBody>
      </p:sp>
    </p:spTree>
    <p:extLst>
      <p:ext uri="{BB962C8B-B14F-4D97-AF65-F5344CB8AC3E}">
        <p14:creationId xmlns:p14="http://schemas.microsoft.com/office/powerpoint/2010/main" val="257375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Now I’m going to tell more about the equipment we are going to use to achieve our goals in this project.</a:t>
            </a:r>
            <a:br>
              <a:rPr lang="en-US" dirty="0"/>
            </a:br>
            <a:r>
              <a:rPr lang="en-US" dirty="0"/>
              <a:t>So the main component will be, of course, the drone.</a:t>
            </a:r>
            <a:br>
              <a:rPr lang="en-US" dirty="0"/>
            </a:br>
            <a:r>
              <a:rPr lang="en-US" dirty="0"/>
              <a:t>We are using the DJI Mavic Pro 2 drone, which is a professional drone for high distance real time filming.</a:t>
            </a:r>
          </a:p>
          <a:p>
            <a:r>
              <a:rPr lang="en-US" dirty="0"/>
              <a:t>The drone can fly as far as 8KM from the remote control, in a maximum speed of 72KPH, and will do it for as long as 31Min.</a:t>
            </a:r>
          </a:p>
          <a:p>
            <a:endParaRPr lang="en-US" dirty="0"/>
          </a:p>
          <a:p>
            <a:r>
              <a:rPr lang="en-US" dirty="0"/>
              <a:t>The next thing we are going to use is the DJI Smart Controller, which adds the ability to transmit the video stream to the ground control pc through an HDMI cable</a:t>
            </a:r>
            <a:endParaRPr lang="he-IL" dirty="0"/>
          </a:p>
          <a:p>
            <a:r>
              <a:rPr lang="en-US" dirty="0"/>
              <a:t>It also includes a 5.5inch built in screen for easier control, and allow us the usage of the built in drone’s camera.</a:t>
            </a:r>
            <a:br>
              <a:rPr lang="en-US" dirty="0"/>
            </a:br>
            <a:br>
              <a:rPr lang="en-US" dirty="0"/>
            </a:br>
            <a:r>
              <a:rPr lang="en-US" dirty="0"/>
              <a:t>Another major component will be the P4Xflow.</a:t>
            </a:r>
          </a:p>
          <a:p>
            <a:r>
              <a:rPr lang="en-US" dirty="0"/>
              <a:t>The P4XFLOW is an open source optical flow module that has a high resolution camera pointing downwards,</a:t>
            </a:r>
          </a:p>
          <a:p>
            <a:r>
              <a:rPr lang="en-US" dirty="0"/>
              <a:t> which is able to determine the ground velocity of the drone according to texture and other visible features.</a:t>
            </a:r>
          </a:p>
          <a:p>
            <a:endParaRPr lang="en-US" dirty="0"/>
          </a:p>
          <a:p>
            <a:endParaRPr lang="en-US"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4</a:t>
            </a:fld>
            <a:endParaRPr lang="he-IL" dirty="0"/>
          </a:p>
        </p:txBody>
      </p:sp>
    </p:spTree>
    <p:extLst>
      <p:ext uri="{BB962C8B-B14F-4D97-AF65-F5344CB8AC3E}">
        <p14:creationId xmlns:p14="http://schemas.microsoft.com/office/powerpoint/2010/main" val="2075853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We also have the SiK telemetry radio.</a:t>
            </a:r>
          </a:p>
          <a:p>
            <a:r>
              <a:rPr lang="en-US" dirty="0"/>
              <a:t>This component is a small, light and inexpensive radio module, which allows us to communicate with the drone for a distance which is as far as the drones remote – several kilometers.</a:t>
            </a:r>
          </a:p>
          <a:p>
            <a:r>
              <a:rPr lang="en-US" dirty="0"/>
              <a:t>The module is also specifically designed to be integrated with the AutoPilot software I already talked about.</a:t>
            </a:r>
          </a:p>
          <a:p>
            <a:endParaRPr lang="en-US" dirty="0"/>
          </a:p>
          <a:p>
            <a:r>
              <a:rPr lang="en-US" dirty="0"/>
              <a:t>Next we have the second most important component which is the laser module itself.</a:t>
            </a:r>
          </a:p>
          <a:p>
            <a:r>
              <a:rPr lang="en-US" dirty="0"/>
              <a:t>So a laser is an </a:t>
            </a:r>
            <a:r>
              <a:rPr lang="en-US" dirty="0" err="1"/>
              <a:t>acrynom</a:t>
            </a:r>
            <a:r>
              <a:rPr lang="en-US" dirty="0"/>
              <a:t> for “Light Amplification by stimulated emission of radiation”.</a:t>
            </a:r>
          </a:p>
          <a:p>
            <a:r>
              <a:rPr lang="en-US" dirty="0"/>
              <a:t>What’s so special about lasers is the fact that a spatial coherence allows the laser to be focused to a tight spot, </a:t>
            </a:r>
          </a:p>
          <a:p>
            <a:r>
              <a:rPr lang="en-US" dirty="0"/>
              <a:t>which enables application such as laser cutting, which is the purpose of it in our project.</a:t>
            </a:r>
            <a:endParaRPr lang="he-IL" dirty="0"/>
          </a:p>
          <a:p>
            <a:r>
              <a:rPr lang="en-US" dirty="0"/>
              <a:t>We’ll use a 200mw green laser module in our project which should be sufficient for balloons explosion.</a:t>
            </a:r>
          </a:p>
          <a:p>
            <a:endParaRPr lang="en-US" dirty="0"/>
          </a:p>
          <a:p>
            <a:r>
              <a:rPr lang="en-US" dirty="0"/>
              <a:t>Last component in our project will be the Laser Holding Mechanism.</a:t>
            </a:r>
          </a:p>
          <a:p>
            <a:r>
              <a:rPr lang="en-US" dirty="0"/>
              <a:t>The original mechanism was built by previous team and consist of 2 rotary motors,</a:t>
            </a:r>
          </a:p>
          <a:p>
            <a:r>
              <a:rPr lang="en-US" dirty="0"/>
              <a:t>Which connected to one another, and which hold a 3D printed holding arm.</a:t>
            </a:r>
          </a:p>
          <a:p>
            <a:r>
              <a:rPr lang="en-US" dirty="0"/>
              <a:t> One of the motors controls the vertical movement of the laser holding arm,</a:t>
            </a:r>
          </a:p>
          <a:p>
            <a:r>
              <a:rPr lang="en-US" dirty="0"/>
              <a:t> and the second controls the horizontal movement.</a:t>
            </a:r>
          </a:p>
          <a:p>
            <a:r>
              <a:rPr lang="en-US" dirty="0"/>
              <a:t>The mechanism design we got from the previous team had to be changed</a:t>
            </a:r>
          </a:p>
          <a:p>
            <a:r>
              <a:rPr lang="en-US" dirty="0"/>
              <a:t>Due to a fault in it’s design, but we already took care of that problem and now it’s working as intended.</a:t>
            </a:r>
          </a:p>
          <a:p>
            <a:endParaRPr lang="en-US"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5</a:t>
            </a:fld>
            <a:endParaRPr lang="he-IL" dirty="0"/>
          </a:p>
        </p:txBody>
      </p:sp>
    </p:spTree>
    <p:extLst>
      <p:ext uri="{BB962C8B-B14F-4D97-AF65-F5344CB8AC3E}">
        <p14:creationId xmlns:p14="http://schemas.microsoft.com/office/powerpoint/2010/main" val="1667929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We also have the SiK telemetry radio.</a:t>
            </a:r>
          </a:p>
          <a:p>
            <a:r>
              <a:rPr lang="en-US" dirty="0"/>
              <a:t>This component is a small, light and inexpensive radio module, which allows us to communicate with the drone for a distance which is as far as the drones remote – several kilometers.</a:t>
            </a:r>
          </a:p>
          <a:p>
            <a:r>
              <a:rPr lang="en-US" dirty="0"/>
              <a:t>The module is also specifically designed to be integrated with the AutoPilot software I already talked about.</a:t>
            </a:r>
          </a:p>
          <a:p>
            <a:endParaRPr lang="en-US" dirty="0"/>
          </a:p>
          <a:p>
            <a:r>
              <a:rPr lang="en-US" dirty="0"/>
              <a:t>Next we have the second most important component which is the laser module itself.</a:t>
            </a:r>
          </a:p>
          <a:p>
            <a:r>
              <a:rPr lang="en-US" dirty="0"/>
              <a:t>So a laser is an </a:t>
            </a:r>
            <a:r>
              <a:rPr lang="en-US" dirty="0" err="1"/>
              <a:t>acrynom</a:t>
            </a:r>
            <a:r>
              <a:rPr lang="en-US" dirty="0"/>
              <a:t> for “Light Amplification by stimulated emission of radiation”.</a:t>
            </a:r>
          </a:p>
          <a:p>
            <a:r>
              <a:rPr lang="en-US" dirty="0"/>
              <a:t>What’s so special about lasers is the fact that a spatial coherence allows the laser to be focused to a tight spot, </a:t>
            </a:r>
          </a:p>
          <a:p>
            <a:r>
              <a:rPr lang="en-US" dirty="0"/>
              <a:t>which enables application such as laser cutting, which is the purpose of it in our project.</a:t>
            </a:r>
            <a:endParaRPr lang="he-IL" dirty="0"/>
          </a:p>
          <a:p>
            <a:r>
              <a:rPr lang="en-US" dirty="0"/>
              <a:t>We’ll use a 200mw green laser module in our project which should be sufficient for balloons explosion.</a:t>
            </a:r>
          </a:p>
          <a:p>
            <a:endParaRPr lang="en-US" dirty="0"/>
          </a:p>
          <a:p>
            <a:r>
              <a:rPr lang="en-US" dirty="0"/>
              <a:t>Last component in our project will be the Laser Holding Mechanism.</a:t>
            </a:r>
          </a:p>
          <a:p>
            <a:r>
              <a:rPr lang="en-US" dirty="0"/>
              <a:t>The original mechanism was built by previous team and consist of 2 rotary motors,</a:t>
            </a:r>
          </a:p>
          <a:p>
            <a:r>
              <a:rPr lang="en-US" dirty="0"/>
              <a:t>Which connected to one another, and which hold a 3D printed holding arm.</a:t>
            </a:r>
          </a:p>
          <a:p>
            <a:r>
              <a:rPr lang="en-US" dirty="0"/>
              <a:t> One of the motors controls the vertical movement of the laser holding arm,</a:t>
            </a:r>
          </a:p>
          <a:p>
            <a:r>
              <a:rPr lang="en-US" dirty="0"/>
              <a:t> and the second controls the horizontal movement.</a:t>
            </a:r>
          </a:p>
          <a:p>
            <a:r>
              <a:rPr lang="en-US" dirty="0"/>
              <a:t>The mechanism design we got from the previous team had to be changed</a:t>
            </a:r>
          </a:p>
          <a:p>
            <a:r>
              <a:rPr lang="en-US" dirty="0"/>
              <a:t>Due to a fault in it’s design, but we already took care of that problem and now it’s working as intended.</a:t>
            </a:r>
          </a:p>
          <a:p>
            <a:endParaRPr lang="en-US"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6</a:t>
            </a:fld>
            <a:endParaRPr lang="he-IL" dirty="0"/>
          </a:p>
        </p:txBody>
      </p:sp>
    </p:spTree>
    <p:extLst>
      <p:ext uri="{BB962C8B-B14F-4D97-AF65-F5344CB8AC3E}">
        <p14:creationId xmlns:p14="http://schemas.microsoft.com/office/powerpoint/2010/main" val="1399043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7</a:t>
            </a:fld>
            <a:endParaRPr lang="he-IL" dirty="0"/>
          </a:p>
        </p:txBody>
      </p:sp>
    </p:spTree>
    <p:extLst>
      <p:ext uri="{BB962C8B-B14F-4D97-AF65-F5344CB8AC3E}">
        <p14:creationId xmlns:p14="http://schemas.microsoft.com/office/powerpoint/2010/main" val="290147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challenges we expect to face during the project are:</a:t>
            </a:r>
            <a:br>
              <a:rPr lang="en-US" dirty="0"/>
            </a:br>
            <a:r>
              <a:rPr lang="en-US" dirty="0"/>
              <a:t>radio connection – the connection method between ground station pc and the drone wasn’t established yet,</a:t>
            </a:r>
            <a:br>
              <a:rPr lang="en-US" dirty="0"/>
            </a:br>
            <a:r>
              <a:rPr lang="en-US" dirty="0"/>
              <a:t>and real life performance and range is yet to be known. That’s a challenge we know that we’ll face. </a:t>
            </a:r>
          </a:p>
          <a:p>
            <a:r>
              <a:rPr lang="en-US" dirty="0"/>
              <a:t>Another issue that we have to solve is where will the real time image processing will be done, in ground PC or drone.</a:t>
            </a:r>
            <a:endParaRPr lang="he-IL" dirty="0"/>
          </a:p>
          <a:p>
            <a:r>
              <a:rPr lang="en-US" dirty="0"/>
              <a:t>The connection has to be secured as hackers could try and take control over the drone, and use it for illegal purposes.</a:t>
            </a:r>
            <a:br>
              <a:rPr lang="en-US" dirty="0"/>
            </a:br>
            <a:r>
              <a:rPr lang="en-US" dirty="0"/>
              <a:t>As the laser is a lethal device, it has to stay in the qualified hands.</a:t>
            </a:r>
          </a:p>
          <a:p>
            <a:endParaRPr lang="en-US" dirty="0"/>
          </a:p>
          <a:p>
            <a:r>
              <a:rPr lang="en-US" dirty="0"/>
              <a:t>Components installation – </a:t>
            </a:r>
          </a:p>
          <a:p>
            <a:r>
              <a:rPr lang="en-US" dirty="0"/>
              <a:t>The laser mechanism, the PIXHAWK controller, the P4XFLOW sensor, light battery and radio module, are all pretty large components which need to be assembled on the Drone</a:t>
            </a:r>
            <a:br>
              <a:rPr lang="en-US" dirty="0"/>
            </a:br>
            <a:r>
              <a:rPr lang="en-US" dirty="0"/>
              <a:t>which is a very compact device that’s not meant to carry third party devices.</a:t>
            </a:r>
            <a:br>
              <a:rPr lang="en-US" dirty="0"/>
            </a:br>
            <a:endParaRPr lang="en-US" dirty="0"/>
          </a:p>
          <a:p>
            <a:r>
              <a:rPr lang="en-US" dirty="0"/>
              <a:t>Realtime Detection – </a:t>
            </a:r>
            <a:br>
              <a:rPr lang="en-US" dirty="0"/>
            </a:br>
            <a:r>
              <a:rPr lang="en-US" dirty="0"/>
              <a:t>Object detection in a static image is pretty easily achievable, but object detection in real time video stream using a compact device that runs on battery is a totally different story.</a:t>
            </a:r>
            <a:br>
              <a:rPr lang="en-US" dirty="0"/>
            </a:br>
            <a:r>
              <a:rPr lang="en-US" dirty="0"/>
              <a:t>Real time detection was yet to be made by previous teams so it’s up to us.</a:t>
            </a:r>
          </a:p>
          <a:p>
            <a:endParaRPr lang="en-US" dirty="0"/>
          </a:p>
          <a:p>
            <a:r>
              <a:rPr lang="en-US" dirty="0"/>
              <a:t>Target Coordinates – </a:t>
            </a:r>
          </a:p>
          <a:p>
            <a:r>
              <a:rPr lang="en-US" dirty="0"/>
              <a:t>The target coordination relative to the drone has to be calculated in a dynamic way in real time, as the position of the drone is continuously changes, and the target position also.</a:t>
            </a:r>
          </a:p>
          <a:p>
            <a:endParaRPr lang="en-US" dirty="0"/>
          </a:p>
          <a:p>
            <a:r>
              <a:rPr lang="en-US" dirty="0"/>
              <a:t>And that’s cause us another problem – </a:t>
            </a:r>
          </a:p>
          <a:p>
            <a:r>
              <a:rPr lang="en-US" dirty="0"/>
              <a:t>In order to successfully liquidate an object using laser, we have to make sure that a very small part of the target is always pointed.</a:t>
            </a:r>
          </a:p>
          <a:p>
            <a:r>
              <a:rPr lang="en-US" dirty="0"/>
              <a:t> Small movements of the laser beam are not acceptable.</a:t>
            </a:r>
          </a:p>
          <a:p>
            <a:r>
              <a:rPr lang="en-US" dirty="0"/>
              <a:t>We are going to tackle this issue, hopefully, with the Pixhawk and Optical Flow sensor, and a specific algorithm.</a:t>
            </a:r>
          </a:p>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8</a:t>
            </a:fld>
            <a:endParaRPr lang="he-IL" dirty="0"/>
          </a:p>
        </p:txBody>
      </p:sp>
    </p:spTree>
    <p:extLst>
      <p:ext uri="{BB962C8B-B14F-4D97-AF65-F5344CB8AC3E}">
        <p14:creationId xmlns:p14="http://schemas.microsoft.com/office/powerpoint/2010/main" val="1017293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challenges we expect to face during the project are:</a:t>
            </a:r>
            <a:br>
              <a:rPr lang="en-US" dirty="0"/>
            </a:br>
            <a:r>
              <a:rPr lang="en-US" dirty="0"/>
              <a:t>radio connection – the connection method between ground station pc and the drone wasn’t established yet,</a:t>
            </a:r>
            <a:br>
              <a:rPr lang="en-US" dirty="0"/>
            </a:br>
            <a:r>
              <a:rPr lang="en-US" dirty="0"/>
              <a:t>and real life performance and range is yet to be known. That’s a challenge we know that we’ll face. </a:t>
            </a:r>
          </a:p>
          <a:p>
            <a:r>
              <a:rPr lang="en-US" dirty="0"/>
              <a:t>Another issue that we have to solve is where will the real time image processing will be done, in ground PC or drone.</a:t>
            </a:r>
            <a:endParaRPr lang="he-IL" dirty="0"/>
          </a:p>
          <a:p>
            <a:r>
              <a:rPr lang="en-US" dirty="0"/>
              <a:t>The connection has to be secured as hackers could try and take control over the drone, and use it for illegal purposes.</a:t>
            </a:r>
            <a:br>
              <a:rPr lang="en-US" dirty="0"/>
            </a:br>
            <a:r>
              <a:rPr lang="en-US" dirty="0"/>
              <a:t>As the laser is a lethal device, it has to stay in the qualified hands.</a:t>
            </a:r>
          </a:p>
          <a:p>
            <a:endParaRPr lang="en-US" dirty="0"/>
          </a:p>
          <a:p>
            <a:r>
              <a:rPr lang="en-US" dirty="0"/>
              <a:t>Components installation – </a:t>
            </a:r>
          </a:p>
          <a:p>
            <a:r>
              <a:rPr lang="en-US" dirty="0"/>
              <a:t>The laser mechanism, the PIXHAWK controller, the P4XFLOW sensor, light battery and radio module, are all pretty large components which need to be assembled on the Drone</a:t>
            </a:r>
            <a:br>
              <a:rPr lang="en-US" dirty="0"/>
            </a:br>
            <a:r>
              <a:rPr lang="en-US" dirty="0"/>
              <a:t>which is a very compact device that’s not meant to carry third party devices.</a:t>
            </a:r>
            <a:br>
              <a:rPr lang="en-US" dirty="0"/>
            </a:br>
            <a:endParaRPr lang="en-US" dirty="0"/>
          </a:p>
          <a:p>
            <a:r>
              <a:rPr lang="en-US" dirty="0"/>
              <a:t>Realtime Detection – </a:t>
            </a:r>
            <a:br>
              <a:rPr lang="en-US" dirty="0"/>
            </a:br>
            <a:r>
              <a:rPr lang="en-US" dirty="0"/>
              <a:t>Object detection in a static image is pretty easily achievable, but object detection in real time video stream using a compact device that runs on battery is a totally different story.</a:t>
            </a:r>
            <a:br>
              <a:rPr lang="en-US" dirty="0"/>
            </a:br>
            <a:r>
              <a:rPr lang="en-US" dirty="0"/>
              <a:t>Real time detection was yet to be made by previous teams so it’s up to us.</a:t>
            </a:r>
          </a:p>
          <a:p>
            <a:endParaRPr lang="en-US" dirty="0"/>
          </a:p>
          <a:p>
            <a:r>
              <a:rPr lang="en-US" dirty="0"/>
              <a:t>Target Coordinates – </a:t>
            </a:r>
          </a:p>
          <a:p>
            <a:r>
              <a:rPr lang="en-US" dirty="0"/>
              <a:t>The target coordination relative to the drone has to be calculated in a dynamic way in real time, as the position of the drone is continuously changes, and the target position also.</a:t>
            </a:r>
          </a:p>
          <a:p>
            <a:endParaRPr lang="en-US" dirty="0"/>
          </a:p>
          <a:p>
            <a:r>
              <a:rPr lang="en-US" dirty="0"/>
              <a:t>And that’s cause us another problem – </a:t>
            </a:r>
          </a:p>
          <a:p>
            <a:r>
              <a:rPr lang="en-US" dirty="0"/>
              <a:t>In order to successfully liquidate an object using laser, we have to make sure that a very small part of the target is always pointed.</a:t>
            </a:r>
          </a:p>
          <a:p>
            <a:r>
              <a:rPr lang="en-US" dirty="0"/>
              <a:t> Small movements of the laser beam are not acceptable.</a:t>
            </a:r>
          </a:p>
          <a:p>
            <a:r>
              <a:rPr lang="en-US" dirty="0"/>
              <a:t>We are going to tackle this issue, hopefully, with the Pixhawk and Optical Flow sensor, and a specific algorithm.</a:t>
            </a:r>
          </a:p>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9</a:t>
            </a:fld>
            <a:endParaRPr lang="he-IL" dirty="0"/>
          </a:p>
        </p:txBody>
      </p:sp>
    </p:spTree>
    <p:extLst>
      <p:ext uri="{BB962C8B-B14F-4D97-AF65-F5344CB8AC3E}">
        <p14:creationId xmlns:p14="http://schemas.microsoft.com/office/powerpoint/2010/main" val="2059570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challenges we expect to face during the project are:</a:t>
            </a:r>
            <a:br>
              <a:rPr lang="en-US" dirty="0"/>
            </a:br>
            <a:r>
              <a:rPr lang="en-US" dirty="0"/>
              <a:t>radio connection – the connection method between ground station pc and the drone wasn’t established yet,</a:t>
            </a:r>
            <a:br>
              <a:rPr lang="en-US" dirty="0"/>
            </a:br>
            <a:r>
              <a:rPr lang="en-US" dirty="0"/>
              <a:t>and real life performance and range is yet to be known. That’s a challenge we know that we’ll face. </a:t>
            </a:r>
          </a:p>
          <a:p>
            <a:r>
              <a:rPr lang="en-US" dirty="0"/>
              <a:t>Another issue that we have to solve is where will the real time image processing will be done, in ground PC or drone.</a:t>
            </a:r>
            <a:endParaRPr lang="he-IL" dirty="0"/>
          </a:p>
          <a:p>
            <a:r>
              <a:rPr lang="en-US" dirty="0"/>
              <a:t>The connection has to be secured as hackers could try and take control over the drone, and use it for illegal purposes.</a:t>
            </a:r>
            <a:br>
              <a:rPr lang="en-US" dirty="0"/>
            </a:br>
            <a:r>
              <a:rPr lang="en-US" dirty="0"/>
              <a:t>As the laser is a lethal device, it has to stay in the qualified hands.</a:t>
            </a:r>
          </a:p>
          <a:p>
            <a:endParaRPr lang="en-US" dirty="0"/>
          </a:p>
          <a:p>
            <a:r>
              <a:rPr lang="en-US" dirty="0"/>
              <a:t>Components installation – </a:t>
            </a:r>
          </a:p>
          <a:p>
            <a:r>
              <a:rPr lang="en-US" dirty="0"/>
              <a:t>The laser mechanism, the PIXHAWK controller, the P4XFLOW sensor, light battery and radio module, are all pretty large components which need to be assembled on the Drone</a:t>
            </a:r>
            <a:br>
              <a:rPr lang="en-US" dirty="0"/>
            </a:br>
            <a:r>
              <a:rPr lang="en-US" dirty="0"/>
              <a:t>which is a very compact device that’s not meant to carry third party devices.</a:t>
            </a:r>
            <a:br>
              <a:rPr lang="en-US" dirty="0"/>
            </a:br>
            <a:endParaRPr lang="en-US" dirty="0"/>
          </a:p>
          <a:p>
            <a:r>
              <a:rPr lang="en-US" dirty="0"/>
              <a:t>Realtime Detection – </a:t>
            </a:r>
            <a:br>
              <a:rPr lang="en-US" dirty="0"/>
            </a:br>
            <a:r>
              <a:rPr lang="en-US" dirty="0"/>
              <a:t>Object detection in a static image is pretty easily achievable, but object detection in real time video stream using a compact device that runs on battery is a totally different story.</a:t>
            </a:r>
            <a:br>
              <a:rPr lang="en-US" dirty="0"/>
            </a:br>
            <a:r>
              <a:rPr lang="en-US" dirty="0"/>
              <a:t>Real time detection was yet to be made by previous teams so it’s up to us.</a:t>
            </a:r>
          </a:p>
          <a:p>
            <a:endParaRPr lang="en-US" dirty="0"/>
          </a:p>
          <a:p>
            <a:r>
              <a:rPr lang="en-US" dirty="0"/>
              <a:t>Target Coordinates – </a:t>
            </a:r>
          </a:p>
          <a:p>
            <a:r>
              <a:rPr lang="en-US" dirty="0"/>
              <a:t>The target coordination relative to the drone has to be calculated in a dynamic way in real time, as the position of the drone is continuously changes, and the target position also.</a:t>
            </a:r>
          </a:p>
          <a:p>
            <a:endParaRPr lang="en-US" dirty="0"/>
          </a:p>
          <a:p>
            <a:r>
              <a:rPr lang="en-US" dirty="0"/>
              <a:t>And that’s cause us another problem – </a:t>
            </a:r>
          </a:p>
          <a:p>
            <a:r>
              <a:rPr lang="en-US" dirty="0"/>
              <a:t>In order to successfully liquidate an object using laser, we have to make sure that a very small part of the target is always pointed.</a:t>
            </a:r>
          </a:p>
          <a:p>
            <a:r>
              <a:rPr lang="en-US" dirty="0"/>
              <a:t> Small movements of the laser beam are not acceptable.</a:t>
            </a:r>
          </a:p>
          <a:p>
            <a:r>
              <a:rPr lang="en-US" dirty="0"/>
              <a:t>We are going to tackle this issue, hopefully, with the Pixhawk and Optical Flow sensor, and a specific algorithm.</a:t>
            </a:r>
          </a:p>
          <a:p>
            <a:endParaRPr lang="he-IL" dirty="0"/>
          </a:p>
        </p:txBody>
      </p:sp>
      <p:sp>
        <p:nvSpPr>
          <p:cNvPr id="4" name="מציין מיקום של מספר שקופית 3"/>
          <p:cNvSpPr>
            <a:spLocks noGrp="1"/>
          </p:cNvSpPr>
          <p:nvPr>
            <p:ph type="sldNum" sz="quarter" idx="5"/>
          </p:nvPr>
        </p:nvSpPr>
        <p:spPr/>
        <p:txBody>
          <a:bodyPr/>
          <a:lstStyle/>
          <a:p>
            <a:fld id="{80513B1E-98FF-4E6E-972A-9DDD96ADFF3B}" type="slidenum">
              <a:rPr lang="he-IL" smtClean="0"/>
              <a:t>10</a:t>
            </a:fld>
            <a:endParaRPr lang="he-IL" dirty="0"/>
          </a:p>
        </p:txBody>
      </p:sp>
    </p:spTree>
    <p:extLst>
      <p:ext uri="{BB962C8B-B14F-4D97-AF65-F5344CB8AC3E}">
        <p14:creationId xmlns:p14="http://schemas.microsoft.com/office/powerpoint/2010/main" val="1534740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E013B6-06B6-4D57-B2A5-3DC28458AB1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ACA7A852-6FF5-40F6-8066-1D9507834A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DB4C520C-E0A3-4D8C-9E08-CC6508382E80}"/>
              </a:ext>
            </a:extLst>
          </p:cNvPr>
          <p:cNvSpPr>
            <a:spLocks noGrp="1"/>
          </p:cNvSpPr>
          <p:nvPr>
            <p:ph type="dt" sz="half" idx="10"/>
          </p:nvPr>
        </p:nvSpPr>
        <p:spPr/>
        <p:txBody>
          <a:bodyPr/>
          <a:lstStyle/>
          <a:p>
            <a:fld id="{939722BA-E58D-48F6-AA5A-0B84A49F3C7E}" type="datetime8">
              <a:rPr lang="he-IL" smtClean="0"/>
              <a:t>09 ינואר 22</a:t>
            </a:fld>
            <a:endParaRPr lang="he-IL" dirty="0"/>
          </a:p>
        </p:txBody>
      </p:sp>
      <p:sp>
        <p:nvSpPr>
          <p:cNvPr id="5" name="מציין מיקום של כותרת תחתונה 4">
            <a:extLst>
              <a:ext uri="{FF2B5EF4-FFF2-40B4-BE49-F238E27FC236}">
                <a16:creationId xmlns:a16="http://schemas.microsoft.com/office/drawing/2014/main" id="{34F07740-22E4-4F28-B488-633864127E3B}"/>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C12FF7DC-78C9-473C-905B-3736E8C2C78E}"/>
              </a:ext>
            </a:extLst>
          </p:cNvPr>
          <p:cNvSpPr>
            <a:spLocks noGrp="1"/>
          </p:cNvSpPr>
          <p:nvPr>
            <p:ph type="sldNum" sz="quarter" idx="12"/>
          </p:nvPr>
        </p:nvSpPr>
        <p:spPr/>
        <p:txBody>
          <a:bodyPr/>
          <a:lstStyle/>
          <a:p>
            <a:fld id="{345A191D-0787-41FD-BEDC-FD39F2236F42}" type="slidenum">
              <a:rPr lang="he-IL" smtClean="0"/>
              <a:t>‹#›</a:t>
            </a:fld>
            <a:endParaRPr lang="he-IL" dirty="0"/>
          </a:p>
        </p:txBody>
      </p:sp>
    </p:spTree>
    <p:extLst>
      <p:ext uri="{BB962C8B-B14F-4D97-AF65-F5344CB8AC3E}">
        <p14:creationId xmlns:p14="http://schemas.microsoft.com/office/powerpoint/2010/main" val="2365750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BC1B12E-3828-4A23-9C8C-6BF75B9F0BE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B405AE3-C750-4034-9CA4-997C2FC735F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DFC9535-E726-47C3-ACE5-9B550966EDDD}"/>
              </a:ext>
            </a:extLst>
          </p:cNvPr>
          <p:cNvSpPr>
            <a:spLocks noGrp="1"/>
          </p:cNvSpPr>
          <p:nvPr>
            <p:ph type="dt" sz="half" idx="10"/>
          </p:nvPr>
        </p:nvSpPr>
        <p:spPr/>
        <p:txBody>
          <a:bodyPr/>
          <a:lstStyle/>
          <a:p>
            <a:fld id="{5EDF2FF5-CAD9-41B3-8149-38F85E2B6726}" type="datetime8">
              <a:rPr lang="he-IL" smtClean="0"/>
              <a:t>09 ינואר 22</a:t>
            </a:fld>
            <a:endParaRPr lang="he-IL" dirty="0"/>
          </a:p>
        </p:txBody>
      </p:sp>
      <p:sp>
        <p:nvSpPr>
          <p:cNvPr id="5" name="מציין מיקום של כותרת תחתונה 4">
            <a:extLst>
              <a:ext uri="{FF2B5EF4-FFF2-40B4-BE49-F238E27FC236}">
                <a16:creationId xmlns:a16="http://schemas.microsoft.com/office/drawing/2014/main" id="{CFA32E8A-06B7-406D-BD1A-E0F5BEBFBA8F}"/>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5A91DD4C-5F99-4F25-AF9C-4C41D6E8DCCE}"/>
              </a:ext>
            </a:extLst>
          </p:cNvPr>
          <p:cNvSpPr>
            <a:spLocks noGrp="1"/>
          </p:cNvSpPr>
          <p:nvPr>
            <p:ph type="sldNum" sz="quarter" idx="12"/>
          </p:nvPr>
        </p:nvSpPr>
        <p:spPr/>
        <p:txBody>
          <a:bodyPr/>
          <a:lstStyle/>
          <a:p>
            <a:fld id="{345A191D-0787-41FD-BEDC-FD39F2236F42}" type="slidenum">
              <a:rPr lang="he-IL" smtClean="0"/>
              <a:t>‹#›</a:t>
            </a:fld>
            <a:endParaRPr lang="he-IL" dirty="0"/>
          </a:p>
        </p:txBody>
      </p:sp>
    </p:spTree>
    <p:extLst>
      <p:ext uri="{BB962C8B-B14F-4D97-AF65-F5344CB8AC3E}">
        <p14:creationId xmlns:p14="http://schemas.microsoft.com/office/powerpoint/2010/main" val="122615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29701900-1AF3-4C3E-ABAF-E0C3214CF920}"/>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77995F0-2A5D-44A6-AEE0-FC33DBE1A0B5}"/>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0D3AD14-12DA-4B45-A0A1-E3B15A8E2B2D}"/>
              </a:ext>
            </a:extLst>
          </p:cNvPr>
          <p:cNvSpPr>
            <a:spLocks noGrp="1"/>
          </p:cNvSpPr>
          <p:nvPr>
            <p:ph type="dt" sz="half" idx="10"/>
          </p:nvPr>
        </p:nvSpPr>
        <p:spPr/>
        <p:txBody>
          <a:bodyPr/>
          <a:lstStyle/>
          <a:p>
            <a:fld id="{266D8428-362B-4EDA-9BF9-1FFE3695C289}" type="datetime8">
              <a:rPr lang="he-IL" smtClean="0"/>
              <a:t>09 ינואר 22</a:t>
            </a:fld>
            <a:endParaRPr lang="he-IL" dirty="0"/>
          </a:p>
        </p:txBody>
      </p:sp>
      <p:sp>
        <p:nvSpPr>
          <p:cNvPr id="5" name="מציין מיקום של כותרת תחתונה 4">
            <a:extLst>
              <a:ext uri="{FF2B5EF4-FFF2-40B4-BE49-F238E27FC236}">
                <a16:creationId xmlns:a16="http://schemas.microsoft.com/office/drawing/2014/main" id="{D1EA1CBB-C39E-41D0-BA5F-F1601574D82B}"/>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73BD3B11-A244-42DD-BE10-97375604B000}"/>
              </a:ext>
            </a:extLst>
          </p:cNvPr>
          <p:cNvSpPr>
            <a:spLocks noGrp="1"/>
          </p:cNvSpPr>
          <p:nvPr>
            <p:ph type="sldNum" sz="quarter" idx="12"/>
          </p:nvPr>
        </p:nvSpPr>
        <p:spPr/>
        <p:txBody>
          <a:bodyPr/>
          <a:lstStyle/>
          <a:p>
            <a:fld id="{345A191D-0787-41FD-BEDC-FD39F2236F42}" type="slidenum">
              <a:rPr lang="he-IL" smtClean="0"/>
              <a:t>‹#›</a:t>
            </a:fld>
            <a:endParaRPr lang="he-IL" dirty="0"/>
          </a:p>
        </p:txBody>
      </p:sp>
    </p:spTree>
    <p:extLst>
      <p:ext uri="{BB962C8B-B14F-4D97-AF65-F5344CB8AC3E}">
        <p14:creationId xmlns:p14="http://schemas.microsoft.com/office/powerpoint/2010/main" val="205293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4C7862-079A-4E71-9C7D-809D159594E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2B4B110-F241-4D2A-9878-EC4241C0A62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7ABFFE0-9476-4ADE-8EDE-B8F435B2043D}"/>
              </a:ext>
            </a:extLst>
          </p:cNvPr>
          <p:cNvSpPr>
            <a:spLocks noGrp="1"/>
          </p:cNvSpPr>
          <p:nvPr>
            <p:ph type="dt" sz="half" idx="10"/>
          </p:nvPr>
        </p:nvSpPr>
        <p:spPr/>
        <p:txBody>
          <a:bodyPr/>
          <a:lstStyle/>
          <a:p>
            <a:fld id="{9764F5E2-ACA5-4D05-AF7F-980A541A770F}" type="datetime8">
              <a:rPr lang="he-IL" smtClean="0"/>
              <a:t>09 ינואר 22</a:t>
            </a:fld>
            <a:endParaRPr lang="he-IL" dirty="0"/>
          </a:p>
        </p:txBody>
      </p:sp>
      <p:sp>
        <p:nvSpPr>
          <p:cNvPr id="5" name="מציין מיקום של כותרת תחתונה 4">
            <a:extLst>
              <a:ext uri="{FF2B5EF4-FFF2-40B4-BE49-F238E27FC236}">
                <a16:creationId xmlns:a16="http://schemas.microsoft.com/office/drawing/2014/main" id="{A33B46E2-5F8D-449E-8EC5-BEFF5ABEC144}"/>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267832CC-363E-4CB5-A851-D5363115943D}"/>
              </a:ext>
            </a:extLst>
          </p:cNvPr>
          <p:cNvSpPr>
            <a:spLocks noGrp="1"/>
          </p:cNvSpPr>
          <p:nvPr>
            <p:ph type="sldNum" sz="quarter" idx="12"/>
          </p:nvPr>
        </p:nvSpPr>
        <p:spPr/>
        <p:txBody>
          <a:bodyPr/>
          <a:lstStyle/>
          <a:p>
            <a:fld id="{345A191D-0787-41FD-BEDC-FD39F2236F42}" type="slidenum">
              <a:rPr lang="he-IL" smtClean="0"/>
              <a:t>‹#›</a:t>
            </a:fld>
            <a:endParaRPr lang="he-IL" dirty="0"/>
          </a:p>
        </p:txBody>
      </p:sp>
    </p:spTree>
    <p:extLst>
      <p:ext uri="{BB962C8B-B14F-4D97-AF65-F5344CB8AC3E}">
        <p14:creationId xmlns:p14="http://schemas.microsoft.com/office/powerpoint/2010/main" val="2547524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DA75C5-F7DD-4BC2-83D6-56BABED0CA3E}"/>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36283127-5AD9-4ECD-B229-195978A02A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E2A4DBC7-7B80-483D-9819-49B273C036C4}"/>
              </a:ext>
            </a:extLst>
          </p:cNvPr>
          <p:cNvSpPr>
            <a:spLocks noGrp="1"/>
          </p:cNvSpPr>
          <p:nvPr>
            <p:ph type="dt" sz="half" idx="10"/>
          </p:nvPr>
        </p:nvSpPr>
        <p:spPr/>
        <p:txBody>
          <a:bodyPr/>
          <a:lstStyle/>
          <a:p>
            <a:fld id="{6B123889-8FEF-4F9D-B0F9-A1636251C0F5}" type="datetime8">
              <a:rPr lang="he-IL" smtClean="0"/>
              <a:t>09 ינואר 22</a:t>
            </a:fld>
            <a:endParaRPr lang="he-IL" dirty="0"/>
          </a:p>
        </p:txBody>
      </p:sp>
      <p:sp>
        <p:nvSpPr>
          <p:cNvPr id="5" name="מציין מיקום של כותרת תחתונה 4">
            <a:extLst>
              <a:ext uri="{FF2B5EF4-FFF2-40B4-BE49-F238E27FC236}">
                <a16:creationId xmlns:a16="http://schemas.microsoft.com/office/drawing/2014/main" id="{88F50680-134C-4F22-A783-D0150D46DC7A}"/>
              </a:ext>
            </a:extLst>
          </p:cNvPr>
          <p:cNvSpPr>
            <a:spLocks noGrp="1"/>
          </p:cNvSpPr>
          <p:nvPr>
            <p:ph type="ftr" sz="quarter" idx="11"/>
          </p:nvPr>
        </p:nvSpPr>
        <p:spPr/>
        <p:txBody>
          <a:bodyPr/>
          <a:lstStyle/>
          <a:p>
            <a:endParaRPr lang="he-IL" dirty="0"/>
          </a:p>
        </p:txBody>
      </p:sp>
      <p:sp>
        <p:nvSpPr>
          <p:cNvPr id="6" name="מציין מיקום של מספר שקופית 5">
            <a:extLst>
              <a:ext uri="{FF2B5EF4-FFF2-40B4-BE49-F238E27FC236}">
                <a16:creationId xmlns:a16="http://schemas.microsoft.com/office/drawing/2014/main" id="{CB0BECE7-9909-4242-A2E5-7A294B517337}"/>
              </a:ext>
            </a:extLst>
          </p:cNvPr>
          <p:cNvSpPr>
            <a:spLocks noGrp="1"/>
          </p:cNvSpPr>
          <p:nvPr>
            <p:ph type="sldNum" sz="quarter" idx="12"/>
          </p:nvPr>
        </p:nvSpPr>
        <p:spPr/>
        <p:txBody>
          <a:bodyPr/>
          <a:lstStyle/>
          <a:p>
            <a:fld id="{345A191D-0787-41FD-BEDC-FD39F2236F42}" type="slidenum">
              <a:rPr lang="he-IL" smtClean="0"/>
              <a:t>‹#›</a:t>
            </a:fld>
            <a:endParaRPr lang="he-IL" dirty="0"/>
          </a:p>
        </p:txBody>
      </p:sp>
    </p:spTree>
    <p:extLst>
      <p:ext uri="{BB962C8B-B14F-4D97-AF65-F5344CB8AC3E}">
        <p14:creationId xmlns:p14="http://schemas.microsoft.com/office/powerpoint/2010/main" val="4124605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AB6328-0FA4-4267-AADC-B4BFF8DFDB5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E06792F-502D-4EF7-A302-8F6E65414CD2}"/>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BAFD0B8C-FFB7-4230-B3A6-00A269B67B69}"/>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BFF18ECB-FD7E-47A6-BDE8-82509DE60245}"/>
              </a:ext>
            </a:extLst>
          </p:cNvPr>
          <p:cNvSpPr>
            <a:spLocks noGrp="1"/>
          </p:cNvSpPr>
          <p:nvPr>
            <p:ph type="dt" sz="half" idx="10"/>
          </p:nvPr>
        </p:nvSpPr>
        <p:spPr/>
        <p:txBody>
          <a:bodyPr/>
          <a:lstStyle/>
          <a:p>
            <a:fld id="{A475AF44-2542-4ABB-A1A5-78CF3E171B93}" type="datetime8">
              <a:rPr lang="he-IL" smtClean="0"/>
              <a:t>09 ינואר 22</a:t>
            </a:fld>
            <a:endParaRPr lang="he-IL" dirty="0"/>
          </a:p>
        </p:txBody>
      </p:sp>
      <p:sp>
        <p:nvSpPr>
          <p:cNvPr id="6" name="מציין מיקום של כותרת תחתונה 5">
            <a:extLst>
              <a:ext uri="{FF2B5EF4-FFF2-40B4-BE49-F238E27FC236}">
                <a16:creationId xmlns:a16="http://schemas.microsoft.com/office/drawing/2014/main" id="{8EF900A5-5A7E-423C-980C-0884AA0E2E19}"/>
              </a:ext>
            </a:extLst>
          </p:cNvPr>
          <p:cNvSpPr>
            <a:spLocks noGrp="1"/>
          </p:cNvSpPr>
          <p:nvPr>
            <p:ph type="ftr" sz="quarter" idx="11"/>
          </p:nvPr>
        </p:nvSpPr>
        <p:spPr/>
        <p:txBody>
          <a:bodyPr/>
          <a:lstStyle/>
          <a:p>
            <a:endParaRPr lang="he-IL" dirty="0"/>
          </a:p>
        </p:txBody>
      </p:sp>
      <p:sp>
        <p:nvSpPr>
          <p:cNvPr id="7" name="מציין מיקום של מספר שקופית 6">
            <a:extLst>
              <a:ext uri="{FF2B5EF4-FFF2-40B4-BE49-F238E27FC236}">
                <a16:creationId xmlns:a16="http://schemas.microsoft.com/office/drawing/2014/main" id="{F4F55202-432F-4444-97B9-0DEE07EE3326}"/>
              </a:ext>
            </a:extLst>
          </p:cNvPr>
          <p:cNvSpPr>
            <a:spLocks noGrp="1"/>
          </p:cNvSpPr>
          <p:nvPr>
            <p:ph type="sldNum" sz="quarter" idx="12"/>
          </p:nvPr>
        </p:nvSpPr>
        <p:spPr/>
        <p:txBody>
          <a:bodyPr/>
          <a:lstStyle/>
          <a:p>
            <a:fld id="{345A191D-0787-41FD-BEDC-FD39F2236F42}" type="slidenum">
              <a:rPr lang="he-IL" smtClean="0"/>
              <a:t>‹#›</a:t>
            </a:fld>
            <a:endParaRPr lang="he-IL" dirty="0"/>
          </a:p>
        </p:txBody>
      </p:sp>
    </p:spTree>
    <p:extLst>
      <p:ext uri="{BB962C8B-B14F-4D97-AF65-F5344CB8AC3E}">
        <p14:creationId xmlns:p14="http://schemas.microsoft.com/office/powerpoint/2010/main" val="3151069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E0E70B-E62F-402E-B739-764E56C44E9C}"/>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A0BB75E-58C7-49A1-94D1-306DE13F6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A9329163-1C62-4A94-8157-16E8E33480AB}"/>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88472678-167B-4BA1-BE9F-CB7D4FB0F0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B76E1CF5-E0B2-48D8-AAE5-6B4BE50D328F}"/>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3897C86-6F04-4F4F-9273-C05E2EB21134}"/>
              </a:ext>
            </a:extLst>
          </p:cNvPr>
          <p:cNvSpPr>
            <a:spLocks noGrp="1"/>
          </p:cNvSpPr>
          <p:nvPr>
            <p:ph type="dt" sz="half" idx="10"/>
          </p:nvPr>
        </p:nvSpPr>
        <p:spPr/>
        <p:txBody>
          <a:bodyPr/>
          <a:lstStyle/>
          <a:p>
            <a:fld id="{A617E234-2D31-41AB-A210-D606111B3B4A}" type="datetime8">
              <a:rPr lang="he-IL" smtClean="0"/>
              <a:t>09 ינואר 22</a:t>
            </a:fld>
            <a:endParaRPr lang="he-IL" dirty="0"/>
          </a:p>
        </p:txBody>
      </p:sp>
      <p:sp>
        <p:nvSpPr>
          <p:cNvPr id="8" name="מציין מיקום של כותרת תחתונה 7">
            <a:extLst>
              <a:ext uri="{FF2B5EF4-FFF2-40B4-BE49-F238E27FC236}">
                <a16:creationId xmlns:a16="http://schemas.microsoft.com/office/drawing/2014/main" id="{C8752BA2-D60E-4CDD-BF0B-1A06C9E6A7CF}"/>
              </a:ext>
            </a:extLst>
          </p:cNvPr>
          <p:cNvSpPr>
            <a:spLocks noGrp="1"/>
          </p:cNvSpPr>
          <p:nvPr>
            <p:ph type="ftr" sz="quarter" idx="11"/>
          </p:nvPr>
        </p:nvSpPr>
        <p:spPr/>
        <p:txBody>
          <a:bodyPr/>
          <a:lstStyle/>
          <a:p>
            <a:endParaRPr lang="he-IL" dirty="0"/>
          </a:p>
        </p:txBody>
      </p:sp>
      <p:sp>
        <p:nvSpPr>
          <p:cNvPr id="9" name="מציין מיקום של מספר שקופית 8">
            <a:extLst>
              <a:ext uri="{FF2B5EF4-FFF2-40B4-BE49-F238E27FC236}">
                <a16:creationId xmlns:a16="http://schemas.microsoft.com/office/drawing/2014/main" id="{3487835F-35D7-4F08-8774-9152240CA40A}"/>
              </a:ext>
            </a:extLst>
          </p:cNvPr>
          <p:cNvSpPr>
            <a:spLocks noGrp="1"/>
          </p:cNvSpPr>
          <p:nvPr>
            <p:ph type="sldNum" sz="quarter" idx="12"/>
          </p:nvPr>
        </p:nvSpPr>
        <p:spPr/>
        <p:txBody>
          <a:bodyPr/>
          <a:lstStyle/>
          <a:p>
            <a:fld id="{345A191D-0787-41FD-BEDC-FD39F2236F42}" type="slidenum">
              <a:rPr lang="he-IL" smtClean="0"/>
              <a:t>‹#›</a:t>
            </a:fld>
            <a:endParaRPr lang="he-IL" dirty="0"/>
          </a:p>
        </p:txBody>
      </p:sp>
    </p:spTree>
    <p:extLst>
      <p:ext uri="{BB962C8B-B14F-4D97-AF65-F5344CB8AC3E}">
        <p14:creationId xmlns:p14="http://schemas.microsoft.com/office/powerpoint/2010/main" val="852971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63036D-87C2-4BB1-8E25-8A26D5ECAE1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142CFC88-ABFC-44CD-8374-89206C3B2819}"/>
              </a:ext>
            </a:extLst>
          </p:cNvPr>
          <p:cNvSpPr>
            <a:spLocks noGrp="1"/>
          </p:cNvSpPr>
          <p:nvPr>
            <p:ph type="dt" sz="half" idx="10"/>
          </p:nvPr>
        </p:nvSpPr>
        <p:spPr/>
        <p:txBody>
          <a:bodyPr/>
          <a:lstStyle/>
          <a:p>
            <a:fld id="{64832BCD-8516-4D73-B0F0-78375FE5926E}" type="datetime8">
              <a:rPr lang="he-IL" smtClean="0"/>
              <a:t>09 ינואר 22</a:t>
            </a:fld>
            <a:endParaRPr lang="he-IL" dirty="0"/>
          </a:p>
        </p:txBody>
      </p:sp>
      <p:sp>
        <p:nvSpPr>
          <p:cNvPr id="4" name="מציין מיקום של כותרת תחתונה 3">
            <a:extLst>
              <a:ext uri="{FF2B5EF4-FFF2-40B4-BE49-F238E27FC236}">
                <a16:creationId xmlns:a16="http://schemas.microsoft.com/office/drawing/2014/main" id="{CD2D9D9A-6BD0-4B8A-B6D2-7BB5A5432B5D}"/>
              </a:ext>
            </a:extLst>
          </p:cNvPr>
          <p:cNvSpPr>
            <a:spLocks noGrp="1"/>
          </p:cNvSpPr>
          <p:nvPr>
            <p:ph type="ftr" sz="quarter" idx="11"/>
          </p:nvPr>
        </p:nvSpPr>
        <p:spPr/>
        <p:txBody>
          <a:bodyPr/>
          <a:lstStyle/>
          <a:p>
            <a:endParaRPr lang="he-IL" dirty="0"/>
          </a:p>
        </p:txBody>
      </p:sp>
      <p:sp>
        <p:nvSpPr>
          <p:cNvPr id="5" name="מציין מיקום של מספר שקופית 4">
            <a:extLst>
              <a:ext uri="{FF2B5EF4-FFF2-40B4-BE49-F238E27FC236}">
                <a16:creationId xmlns:a16="http://schemas.microsoft.com/office/drawing/2014/main" id="{FA78E78C-8DCB-4027-B03E-A1B36DD4B22B}"/>
              </a:ext>
            </a:extLst>
          </p:cNvPr>
          <p:cNvSpPr>
            <a:spLocks noGrp="1"/>
          </p:cNvSpPr>
          <p:nvPr>
            <p:ph type="sldNum" sz="quarter" idx="12"/>
          </p:nvPr>
        </p:nvSpPr>
        <p:spPr/>
        <p:txBody>
          <a:bodyPr/>
          <a:lstStyle/>
          <a:p>
            <a:fld id="{345A191D-0787-41FD-BEDC-FD39F2236F42}" type="slidenum">
              <a:rPr lang="he-IL" smtClean="0"/>
              <a:t>‹#›</a:t>
            </a:fld>
            <a:endParaRPr lang="he-IL" dirty="0"/>
          </a:p>
        </p:txBody>
      </p:sp>
    </p:spTree>
    <p:extLst>
      <p:ext uri="{BB962C8B-B14F-4D97-AF65-F5344CB8AC3E}">
        <p14:creationId xmlns:p14="http://schemas.microsoft.com/office/powerpoint/2010/main" val="81020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C92A5786-4E37-4FEE-B8F8-22BC4772A72B}"/>
              </a:ext>
            </a:extLst>
          </p:cNvPr>
          <p:cNvSpPr>
            <a:spLocks noGrp="1"/>
          </p:cNvSpPr>
          <p:nvPr>
            <p:ph type="dt" sz="half" idx="10"/>
          </p:nvPr>
        </p:nvSpPr>
        <p:spPr/>
        <p:txBody>
          <a:bodyPr/>
          <a:lstStyle/>
          <a:p>
            <a:fld id="{3C16F719-58FE-41F6-AA1C-F88647BFF665}" type="datetime8">
              <a:rPr lang="he-IL" smtClean="0"/>
              <a:t>09 ינואר 22</a:t>
            </a:fld>
            <a:endParaRPr lang="he-IL" dirty="0"/>
          </a:p>
        </p:txBody>
      </p:sp>
      <p:sp>
        <p:nvSpPr>
          <p:cNvPr id="3" name="מציין מיקום של כותרת תחתונה 2">
            <a:extLst>
              <a:ext uri="{FF2B5EF4-FFF2-40B4-BE49-F238E27FC236}">
                <a16:creationId xmlns:a16="http://schemas.microsoft.com/office/drawing/2014/main" id="{FB689E21-CD26-41D1-97F7-D19C7001C75F}"/>
              </a:ext>
            </a:extLst>
          </p:cNvPr>
          <p:cNvSpPr>
            <a:spLocks noGrp="1"/>
          </p:cNvSpPr>
          <p:nvPr>
            <p:ph type="ftr" sz="quarter" idx="1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3DC61C39-2524-4B84-802F-7B833AD04BF0}"/>
              </a:ext>
            </a:extLst>
          </p:cNvPr>
          <p:cNvSpPr>
            <a:spLocks noGrp="1"/>
          </p:cNvSpPr>
          <p:nvPr>
            <p:ph type="sldNum" sz="quarter" idx="12"/>
          </p:nvPr>
        </p:nvSpPr>
        <p:spPr/>
        <p:txBody>
          <a:bodyPr/>
          <a:lstStyle/>
          <a:p>
            <a:fld id="{345A191D-0787-41FD-BEDC-FD39F2236F42}" type="slidenum">
              <a:rPr lang="he-IL" smtClean="0"/>
              <a:t>‹#›</a:t>
            </a:fld>
            <a:endParaRPr lang="he-IL" dirty="0"/>
          </a:p>
        </p:txBody>
      </p:sp>
    </p:spTree>
    <p:extLst>
      <p:ext uri="{BB962C8B-B14F-4D97-AF65-F5344CB8AC3E}">
        <p14:creationId xmlns:p14="http://schemas.microsoft.com/office/powerpoint/2010/main" val="718364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A4821B-2CAC-469B-A7DA-05DCB8F9185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00755EB-AA67-464D-ACA3-CDE3FA61B8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BDA9346-5A11-4E28-A6EA-68E46302D3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00EA866F-C047-488D-8ADE-0C10FE4356B3}"/>
              </a:ext>
            </a:extLst>
          </p:cNvPr>
          <p:cNvSpPr>
            <a:spLocks noGrp="1"/>
          </p:cNvSpPr>
          <p:nvPr>
            <p:ph type="dt" sz="half" idx="10"/>
          </p:nvPr>
        </p:nvSpPr>
        <p:spPr/>
        <p:txBody>
          <a:bodyPr/>
          <a:lstStyle/>
          <a:p>
            <a:fld id="{E30B4CD1-39C5-485F-87E4-814B244183E4}" type="datetime8">
              <a:rPr lang="he-IL" smtClean="0"/>
              <a:t>09 ינואר 22</a:t>
            </a:fld>
            <a:endParaRPr lang="he-IL" dirty="0"/>
          </a:p>
        </p:txBody>
      </p:sp>
      <p:sp>
        <p:nvSpPr>
          <p:cNvPr id="6" name="מציין מיקום של כותרת תחתונה 5">
            <a:extLst>
              <a:ext uri="{FF2B5EF4-FFF2-40B4-BE49-F238E27FC236}">
                <a16:creationId xmlns:a16="http://schemas.microsoft.com/office/drawing/2014/main" id="{C2FF0A5F-CF68-4C02-9A83-2A53AA5BF2C5}"/>
              </a:ext>
            </a:extLst>
          </p:cNvPr>
          <p:cNvSpPr>
            <a:spLocks noGrp="1"/>
          </p:cNvSpPr>
          <p:nvPr>
            <p:ph type="ftr" sz="quarter" idx="11"/>
          </p:nvPr>
        </p:nvSpPr>
        <p:spPr/>
        <p:txBody>
          <a:bodyPr/>
          <a:lstStyle/>
          <a:p>
            <a:endParaRPr lang="he-IL" dirty="0"/>
          </a:p>
        </p:txBody>
      </p:sp>
      <p:sp>
        <p:nvSpPr>
          <p:cNvPr id="7" name="מציין מיקום של מספר שקופית 6">
            <a:extLst>
              <a:ext uri="{FF2B5EF4-FFF2-40B4-BE49-F238E27FC236}">
                <a16:creationId xmlns:a16="http://schemas.microsoft.com/office/drawing/2014/main" id="{5FA96C6B-0A68-4A08-88EA-4DF5CC007591}"/>
              </a:ext>
            </a:extLst>
          </p:cNvPr>
          <p:cNvSpPr>
            <a:spLocks noGrp="1"/>
          </p:cNvSpPr>
          <p:nvPr>
            <p:ph type="sldNum" sz="quarter" idx="12"/>
          </p:nvPr>
        </p:nvSpPr>
        <p:spPr/>
        <p:txBody>
          <a:bodyPr/>
          <a:lstStyle/>
          <a:p>
            <a:fld id="{345A191D-0787-41FD-BEDC-FD39F2236F42}" type="slidenum">
              <a:rPr lang="he-IL" smtClean="0"/>
              <a:t>‹#›</a:t>
            </a:fld>
            <a:endParaRPr lang="he-IL" dirty="0"/>
          </a:p>
        </p:txBody>
      </p:sp>
    </p:spTree>
    <p:extLst>
      <p:ext uri="{BB962C8B-B14F-4D97-AF65-F5344CB8AC3E}">
        <p14:creationId xmlns:p14="http://schemas.microsoft.com/office/powerpoint/2010/main" val="3271635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AC478E2-D674-484C-8A92-E7E3E8E51A6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78066318-5941-42BA-B12B-D71FC42B60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dirty="0"/>
          </a:p>
        </p:txBody>
      </p:sp>
      <p:sp>
        <p:nvSpPr>
          <p:cNvPr id="4" name="מציין מיקום טקסט 3">
            <a:extLst>
              <a:ext uri="{FF2B5EF4-FFF2-40B4-BE49-F238E27FC236}">
                <a16:creationId xmlns:a16="http://schemas.microsoft.com/office/drawing/2014/main" id="{EF16B56A-CBE6-40D6-A025-8BD0E4F83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BAB99EA-2F16-4307-BC98-1B375BF59DD5}"/>
              </a:ext>
            </a:extLst>
          </p:cNvPr>
          <p:cNvSpPr>
            <a:spLocks noGrp="1"/>
          </p:cNvSpPr>
          <p:nvPr>
            <p:ph type="dt" sz="half" idx="10"/>
          </p:nvPr>
        </p:nvSpPr>
        <p:spPr/>
        <p:txBody>
          <a:bodyPr/>
          <a:lstStyle/>
          <a:p>
            <a:fld id="{78EDA593-D92E-4217-8F60-176DBDC45C04}" type="datetime8">
              <a:rPr lang="he-IL" smtClean="0"/>
              <a:t>09 ינואר 22</a:t>
            </a:fld>
            <a:endParaRPr lang="he-IL" dirty="0"/>
          </a:p>
        </p:txBody>
      </p:sp>
      <p:sp>
        <p:nvSpPr>
          <p:cNvPr id="6" name="מציין מיקום של כותרת תחתונה 5">
            <a:extLst>
              <a:ext uri="{FF2B5EF4-FFF2-40B4-BE49-F238E27FC236}">
                <a16:creationId xmlns:a16="http://schemas.microsoft.com/office/drawing/2014/main" id="{DA35315E-5C91-4808-894B-7026F2DD93B1}"/>
              </a:ext>
            </a:extLst>
          </p:cNvPr>
          <p:cNvSpPr>
            <a:spLocks noGrp="1"/>
          </p:cNvSpPr>
          <p:nvPr>
            <p:ph type="ftr" sz="quarter" idx="11"/>
          </p:nvPr>
        </p:nvSpPr>
        <p:spPr/>
        <p:txBody>
          <a:bodyPr/>
          <a:lstStyle/>
          <a:p>
            <a:endParaRPr lang="he-IL" dirty="0"/>
          </a:p>
        </p:txBody>
      </p:sp>
      <p:sp>
        <p:nvSpPr>
          <p:cNvPr id="7" name="מציין מיקום של מספר שקופית 6">
            <a:extLst>
              <a:ext uri="{FF2B5EF4-FFF2-40B4-BE49-F238E27FC236}">
                <a16:creationId xmlns:a16="http://schemas.microsoft.com/office/drawing/2014/main" id="{81C99BB3-44A4-4DEF-A499-525FA4A53893}"/>
              </a:ext>
            </a:extLst>
          </p:cNvPr>
          <p:cNvSpPr>
            <a:spLocks noGrp="1"/>
          </p:cNvSpPr>
          <p:nvPr>
            <p:ph type="sldNum" sz="quarter" idx="12"/>
          </p:nvPr>
        </p:nvSpPr>
        <p:spPr/>
        <p:txBody>
          <a:bodyPr/>
          <a:lstStyle/>
          <a:p>
            <a:fld id="{345A191D-0787-41FD-BEDC-FD39F2236F42}" type="slidenum">
              <a:rPr lang="he-IL" smtClean="0"/>
              <a:t>‹#›</a:t>
            </a:fld>
            <a:endParaRPr lang="he-IL" dirty="0"/>
          </a:p>
        </p:txBody>
      </p:sp>
    </p:spTree>
    <p:extLst>
      <p:ext uri="{BB962C8B-B14F-4D97-AF65-F5344CB8AC3E}">
        <p14:creationId xmlns:p14="http://schemas.microsoft.com/office/powerpoint/2010/main" val="1644027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DDF848FD-6F26-4475-B12E-A090169A3346}"/>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78E09AE-A751-4EDF-9B00-710430145301}"/>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9243D7C-52FC-4B75-82AF-5C771BE5C88B}"/>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FDD7ED3-F9A8-41A4-8846-A1E37C02430B}" type="datetime8">
              <a:rPr lang="he-IL" smtClean="0"/>
              <a:t>09 ינואר 22</a:t>
            </a:fld>
            <a:endParaRPr lang="he-IL" dirty="0"/>
          </a:p>
        </p:txBody>
      </p:sp>
      <p:sp>
        <p:nvSpPr>
          <p:cNvPr id="5" name="מציין מיקום של כותרת תחתונה 4">
            <a:extLst>
              <a:ext uri="{FF2B5EF4-FFF2-40B4-BE49-F238E27FC236}">
                <a16:creationId xmlns:a16="http://schemas.microsoft.com/office/drawing/2014/main" id="{D1CD2467-2890-45C4-8060-CDB800F595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dirty="0"/>
          </a:p>
        </p:txBody>
      </p:sp>
      <p:sp>
        <p:nvSpPr>
          <p:cNvPr id="6" name="מציין מיקום של מספר שקופית 5">
            <a:extLst>
              <a:ext uri="{FF2B5EF4-FFF2-40B4-BE49-F238E27FC236}">
                <a16:creationId xmlns:a16="http://schemas.microsoft.com/office/drawing/2014/main" id="{712E0590-D464-4FBE-908D-04B45846E828}"/>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45A191D-0787-41FD-BEDC-FD39F2236F42}" type="slidenum">
              <a:rPr lang="he-IL" smtClean="0"/>
              <a:t>‹#›</a:t>
            </a:fld>
            <a:endParaRPr lang="he-IL" dirty="0"/>
          </a:p>
        </p:txBody>
      </p:sp>
    </p:spTree>
    <p:extLst>
      <p:ext uri="{BB962C8B-B14F-4D97-AF65-F5344CB8AC3E}">
        <p14:creationId xmlns:p14="http://schemas.microsoft.com/office/powerpoint/2010/main" val="30609147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eg"/><Relationship Id="rId10" Type="http://schemas.openxmlformats.org/officeDocument/2006/relationships/image" Target="../media/image10.svg"/><Relationship Id="rId4" Type="http://schemas.openxmlformats.org/officeDocument/2006/relationships/image" Target="../media/image4.jpe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F4ABE2-381B-4B67-9C0F-27FFD64F7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8">
            <a:extLst>
              <a:ext uri="{FF2B5EF4-FFF2-40B4-BE49-F238E27FC236}">
                <a16:creationId xmlns:a16="http://schemas.microsoft.com/office/drawing/2014/main" id="{4AA509EC-4C56-4A74-A517-3ECD04C3F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2070" y="2355786"/>
            <a:ext cx="7341665"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כותרת 1">
            <a:extLst>
              <a:ext uri="{FF2B5EF4-FFF2-40B4-BE49-F238E27FC236}">
                <a16:creationId xmlns:a16="http://schemas.microsoft.com/office/drawing/2014/main" id="{24311A81-636A-4589-A06E-0227E4E8F50E}"/>
              </a:ext>
            </a:extLst>
          </p:cNvPr>
          <p:cNvSpPr>
            <a:spLocks noGrp="1"/>
          </p:cNvSpPr>
          <p:nvPr>
            <p:ph type="ctrTitle"/>
          </p:nvPr>
        </p:nvSpPr>
        <p:spPr>
          <a:xfrm>
            <a:off x="4613126" y="2134547"/>
            <a:ext cx="5822343" cy="2439683"/>
          </a:xfrm>
        </p:spPr>
        <p:txBody>
          <a:bodyPr>
            <a:normAutofit/>
          </a:bodyPr>
          <a:lstStyle/>
          <a:p>
            <a:pPr algn="l"/>
            <a:r>
              <a:rPr lang="en-US" sz="4600" b="1" dirty="0">
                <a:solidFill>
                  <a:schemeClr val="bg1"/>
                </a:solidFill>
              </a:rPr>
              <a:t>Real Time Target Detection And Liquidation with Drones</a:t>
            </a:r>
            <a:endParaRPr lang="he-IL" sz="4600" b="1" dirty="0">
              <a:solidFill>
                <a:schemeClr val="bg1"/>
              </a:solidFill>
            </a:endParaRPr>
          </a:p>
        </p:txBody>
      </p:sp>
      <p:sp>
        <p:nvSpPr>
          <p:cNvPr id="3" name="כותרת משנה 2">
            <a:extLst>
              <a:ext uri="{FF2B5EF4-FFF2-40B4-BE49-F238E27FC236}">
                <a16:creationId xmlns:a16="http://schemas.microsoft.com/office/drawing/2014/main" id="{C6BB5704-9965-4C6B-9292-56EDE9922E11}"/>
              </a:ext>
            </a:extLst>
          </p:cNvPr>
          <p:cNvSpPr>
            <a:spLocks noGrp="1"/>
          </p:cNvSpPr>
          <p:nvPr>
            <p:ph type="subTitle" idx="1"/>
          </p:nvPr>
        </p:nvSpPr>
        <p:spPr>
          <a:xfrm>
            <a:off x="4613126" y="4960193"/>
            <a:ext cx="6037467" cy="758843"/>
          </a:xfrm>
        </p:spPr>
        <p:txBody>
          <a:bodyPr anchor="t">
            <a:normAutofit fontScale="55000" lnSpcReduction="20000"/>
          </a:bodyPr>
          <a:lstStyle/>
          <a:p>
            <a:r>
              <a:rPr lang="en-US" sz="4000" dirty="0">
                <a:solidFill>
                  <a:srgbClr val="FFFFFF"/>
                </a:solidFill>
              </a:rPr>
              <a:t>Alon Barenboim		 Alexey Smirnov	</a:t>
            </a:r>
          </a:p>
          <a:p>
            <a:r>
              <a:rPr lang="en-US" sz="4000" dirty="0">
                <a:solidFill>
                  <a:srgbClr val="FFFFFF"/>
                </a:solidFill>
              </a:rPr>
              <a:t>Supervisor: Dr. Elena Ravve</a:t>
            </a:r>
            <a:endParaRPr lang="he-IL" sz="2000" dirty="0">
              <a:solidFill>
                <a:srgbClr val="FFFFFF"/>
              </a:solidFill>
            </a:endParaRPr>
          </a:p>
        </p:txBody>
      </p:sp>
      <p:sp>
        <p:nvSpPr>
          <p:cNvPr id="13" name="Freeform 5">
            <a:extLst>
              <a:ext uri="{FF2B5EF4-FFF2-40B4-BE49-F238E27FC236}">
                <a16:creationId xmlns:a16="http://schemas.microsoft.com/office/drawing/2014/main" id="{6FBC94C7-2F0E-4FBA-B442-0E0296AAA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2070"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
            <a:extLst>
              <a:ext uri="{FF2B5EF4-FFF2-40B4-BE49-F238E27FC236}">
                <a16:creationId xmlns:a16="http://schemas.microsoft.com/office/drawing/2014/main" id="{6CF43A2F-2E6F-44F4-A006-A10CF1DCB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16808"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7">
            <a:extLst>
              <a:ext uri="{FF2B5EF4-FFF2-40B4-BE49-F238E27FC236}">
                <a16:creationId xmlns:a16="http://schemas.microsoft.com/office/drawing/2014/main" id="{F83DA5F0-0D4C-4E74-8A5C-F6CBD391F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16808"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Rectangle 18">
            <a:extLst>
              <a:ext uri="{FF2B5EF4-FFF2-40B4-BE49-F238E27FC236}">
                <a16:creationId xmlns:a16="http://schemas.microsoft.com/office/drawing/2014/main" id="{A7798713-AB3F-41E3-8CE3-1C1FBCF7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28" y="1120021"/>
            <a:ext cx="3268481" cy="3509529"/>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1">
            <a:extLst>
              <a:ext uri="{FF2B5EF4-FFF2-40B4-BE49-F238E27FC236}">
                <a16:creationId xmlns:a16="http://schemas.microsoft.com/office/drawing/2014/main" id="{48A35194-8799-40FF-B5D4-40E44AC65897}"/>
              </a:ext>
            </a:extLst>
          </p:cNvPr>
          <p:cNvPicPr/>
          <p:nvPr/>
        </p:nvPicPr>
        <p:blipFill>
          <a:blip r:embed="rId2">
            <a:extLst>
              <a:ext uri="{28A0092B-C50C-407E-A947-70E740481C1C}">
                <a14:useLocalDpi xmlns:a14="http://schemas.microsoft.com/office/drawing/2010/main" val="0"/>
              </a:ext>
            </a:extLst>
          </a:blip>
          <a:stretch>
            <a:fillRect/>
          </a:stretch>
        </p:blipFill>
        <p:spPr>
          <a:xfrm>
            <a:off x="956395" y="2503505"/>
            <a:ext cx="2961361" cy="792164"/>
          </a:xfrm>
          <a:prstGeom prst="rect">
            <a:avLst/>
          </a:prstGeom>
        </p:spPr>
      </p:pic>
      <p:sp>
        <p:nvSpPr>
          <p:cNvPr id="12" name="תיבת טקסט 11">
            <a:extLst>
              <a:ext uri="{FF2B5EF4-FFF2-40B4-BE49-F238E27FC236}">
                <a16:creationId xmlns:a16="http://schemas.microsoft.com/office/drawing/2014/main" id="{B81FA984-93EC-4831-8A9E-543DAD4027A6}"/>
              </a:ext>
            </a:extLst>
          </p:cNvPr>
          <p:cNvSpPr txBox="1"/>
          <p:nvPr/>
        </p:nvSpPr>
        <p:spPr>
          <a:xfrm>
            <a:off x="2540401" y="1813854"/>
            <a:ext cx="6094520" cy="769441"/>
          </a:xfrm>
          <a:prstGeom prst="rect">
            <a:avLst/>
          </a:prstGeom>
          <a:noFill/>
        </p:spPr>
        <p:txBody>
          <a:bodyPr wrap="square">
            <a:spAutoFit/>
          </a:bodyPr>
          <a:lstStyle/>
          <a:p>
            <a:r>
              <a:rPr lang="en-US" sz="2000" b="1" dirty="0"/>
              <a:t>Capstone Project Phase 2   </a:t>
            </a:r>
            <a:r>
              <a:rPr lang="en-US" sz="2000" b="1" i="0" dirty="0">
                <a:solidFill>
                  <a:srgbClr val="000000"/>
                </a:solidFill>
                <a:effectLst/>
              </a:rPr>
              <a:t>21-2-D-17</a:t>
            </a:r>
            <a:r>
              <a:rPr lang="en-US" sz="2400" b="1" dirty="0"/>
              <a:t> </a:t>
            </a:r>
            <a:br>
              <a:rPr lang="en-US" sz="2400" b="1" dirty="0"/>
            </a:br>
            <a:endParaRPr lang="he-IL" sz="2000" b="1" dirty="0"/>
          </a:p>
        </p:txBody>
      </p:sp>
      <p:sp>
        <p:nvSpPr>
          <p:cNvPr id="5" name="מציין מיקום של מספר שקופית 4">
            <a:extLst>
              <a:ext uri="{FF2B5EF4-FFF2-40B4-BE49-F238E27FC236}">
                <a16:creationId xmlns:a16="http://schemas.microsoft.com/office/drawing/2014/main" id="{3DF0F359-89A8-4317-BE53-1E3396EE1FC4}"/>
              </a:ext>
            </a:extLst>
          </p:cNvPr>
          <p:cNvSpPr>
            <a:spLocks noGrp="1"/>
          </p:cNvSpPr>
          <p:nvPr>
            <p:ph type="sldNum" sz="quarter" idx="12"/>
          </p:nvPr>
        </p:nvSpPr>
        <p:spPr>
          <a:xfrm>
            <a:off x="11403496" y="6217203"/>
            <a:ext cx="2743200" cy="365125"/>
          </a:xfrm>
        </p:spPr>
        <p:txBody>
          <a:bodyPr/>
          <a:lstStyle/>
          <a:p>
            <a:fld id="{345A191D-0787-41FD-BEDC-FD39F2236F42}" type="slidenum">
              <a:rPr lang="he-IL" sz="1400" b="1" smtClean="0"/>
              <a:t>1</a:t>
            </a:fld>
            <a:endParaRPr lang="he-IL" sz="1400" b="1" dirty="0"/>
          </a:p>
        </p:txBody>
      </p:sp>
    </p:spTree>
    <p:extLst>
      <p:ext uri="{BB962C8B-B14F-4D97-AF65-F5344CB8AC3E}">
        <p14:creationId xmlns:p14="http://schemas.microsoft.com/office/powerpoint/2010/main" val="3219802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תמונה 39">
            <a:extLst>
              <a:ext uri="{FF2B5EF4-FFF2-40B4-BE49-F238E27FC236}">
                <a16:creationId xmlns:a16="http://schemas.microsoft.com/office/drawing/2014/main" id="{092E2F5A-2FF6-49D7-B0DB-49AEAF54FAF5}"/>
              </a:ext>
            </a:extLst>
          </p:cNvPr>
          <p:cNvPicPr>
            <a:picLocks noChangeAspect="1"/>
          </p:cNvPicPr>
          <p:nvPr/>
        </p:nvPicPr>
        <p:blipFill>
          <a:blip r:embed="rId3"/>
          <a:stretch>
            <a:fillRect/>
          </a:stretch>
        </p:blipFill>
        <p:spPr>
          <a:xfrm>
            <a:off x="3383512" y="3996938"/>
            <a:ext cx="7906853" cy="2353003"/>
          </a:xfrm>
          <a:prstGeom prst="rect">
            <a:avLst/>
          </a:prstGeom>
        </p:spPr>
      </p:pic>
      <p:sp>
        <p:nvSpPr>
          <p:cNvPr id="12"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כותרת 1">
            <a:extLst>
              <a:ext uri="{FF2B5EF4-FFF2-40B4-BE49-F238E27FC236}">
                <a16:creationId xmlns:a16="http://schemas.microsoft.com/office/drawing/2014/main" id="{EF9808C5-9E0F-41D1-A03A-C3768960F896}"/>
              </a:ext>
            </a:extLst>
          </p:cNvPr>
          <p:cNvSpPr>
            <a:spLocks noGrp="1"/>
          </p:cNvSpPr>
          <p:nvPr>
            <p:ph type="title"/>
          </p:nvPr>
        </p:nvSpPr>
        <p:spPr>
          <a:xfrm>
            <a:off x="914704" y="837744"/>
            <a:ext cx="8381214" cy="860174"/>
          </a:xfrm>
        </p:spPr>
        <p:txBody>
          <a:bodyPr>
            <a:normAutofit/>
          </a:bodyPr>
          <a:lstStyle/>
          <a:p>
            <a:pPr algn="l" rtl="0"/>
            <a:r>
              <a:rPr lang="en-US" sz="3600" dirty="0">
                <a:solidFill>
                  <a:srgbClr val="FFFFFF"/>
                </a:solidFill>
              </a:rPr>
              <a:t>Aerostats Detection Algorithm Performance</a:t>
            </a:r>
            <a:endParaRPr lang="he-IL" sz="3600" dirty="0">
              <a:solidFill>
                <a:srgbClr val="FFFFFF"/>
              </a:solidFill>
            </a:endParaRPr>
          </a:p>
        </p:txBody>
      </p:sp>
      <p:sp>
        <p:nvSpPr>
          <p:cNvPr id="3" name="מציין מיקום של מספר שקופית 2">
            <a:extLst>
              <a:ext uri="{FF2B5EF4-FFF2-40B4-BE49-F238E27FC236}">
                <a16:creationId xmlns:a16="http://schemas.microsoft.com/office/drawing/2014/main" id="{2B612CE1-7EBF-4EC3-9DB3-8FA237562984}"/>
              </a:ext>
            </a:extLst>
          </p:cNvPr>
          <p:cNvSpPr>
            <a:spLocks noGrp="1"/>
          </p:cNvSpPr>
          <p:nvPr>
            <p:ph type="sldNum" sz="quarter" idx="12"/>
          </p:nvPr>
        </p:nvSpPr>
        <p:spPr>
          <a:xfrm>
            <a:off x="11676923" y="6222285"/>
            <a:ext cx="2743200" cy="365125"/>
          </a:xfrm>
        </p:spPr>
        <p:txBody>
          <a:bodyPr/>
          <a:lstStyle/>
          <a:p>
            <a:fld id="{345A191D-0787-41FD-BEDC-FD39F2236F42}" type="slidenum">
              <a:rPr lang="he-IL" sz="1400" b="1" smtClean="0"/>
              <a:t>10</a:t>
            </a:fld>
            <a:endParaRPr lang="he-IL" b="1" dirty="0"/>
          </a:p>
        </p:txBody>
      </p:sp>
      <p:sp>
        <p:nvSpPr>
          <p:cNvPr id="11" name="תיבת טקסט 10">
            <a:extLst>
              <a:ext uri="{FF2B5EF4-FFF2-40B4-BE49-F238E27FC236}">
                <a16:creationId xmlns:a16="http://schemas.microsoft.com/office/drawing/2014/main" id="{76D8CF6C-76AA-48EF-B17F-A468A5DD70B7}"/>
              </a:ext>
            </a:extLst>
          </p:cNvPr>
          <p:cNvSpPr txBox="1"/>
          <p:nvPr/>
        </p:nvSpPr>
        <p:spPr>
          <a:xfrm>
            <a:off x="409710" y="2224770"/>
            <a:ext cx="8148687" cy="2031325"/>
          </a:xfrm>
          <a:prstGeom prst="rect">
            <a:avLst/>
          </a:prstGeom>
          <a:noFill/>
        </p:spPr>
        <p:txBody>
          <a:bodyPr wrap="square" rtlCol="1">
            <a:spAutoFit/>
          </a:bodyPr>
          <a:lstStyle/>
          <a:p>
            <a:pPr marL="285750" indent="-285750" algn="l" rtl="0">
              <a:buFont typeface="Arial" panose="020B0604020202020204" pitchFamily="34" charset="0"/>
              <a:buChar char="•"/>
            </a:pPr>
            <a:r>
              <a:rPr lang="en-US" dirty="0"/>
              <a:t>One frame processing of our Balloon detection algorithm</a:t>
            </a:r>
          </a:p>
          <a:p>
            <a:pPr algn="l" rtl="0"/>
            <a:r>
              <a:rPr lang="en-US" dirty="0"/>
              <a:t>	 takes </a:t>
            </a:r>
            <a:r>
              <a:rPr lang="en-US" b="1" dirty="0">
                <a:highlight>
                  <a:srgbClr val="FFFF00"/>
                </a:highlight>
              </a:rPr>
              <a:t>0.025ms = 40 FPS </a:t>
            </a:r>
            <a:r>
              <a:rPr lang="en-US" dirty="0">
                <a:highlight>
                  <a:srgbClr val="FFFF00"/>
                </a:highlight>
              </a:rPr>
              <a:t>on average</a:t>
            </a:r>
          </a:p>
          <a:p>
            <a:pPr algn="l" rtl="0"/>
            <a:r>
              <a:rPr lang="en-US" dirty="0"/>
              <a:t>	       </a:t>
            </a:r>
            <a:r>
              <a:rPr lang="en-US" sz="1200" dirty="0"/>
              <a:t>(Nvidia RTX3060+AMD Ryzen5 3600) </a:t>
            </a:r>
          </a:p>
          <a:p>
            <a:pPr marL="285750" indent="-285750" algn="l" rtl="0">
              <a:buFont typeface="Arial" panose="020B0604020202020204" pitchFamily="34" charset="0"/>
              <a:buChar char="•"/>
            </a:pPr>
            <a:r>
              <a:rPr lang="en-US" dirty="0"/>
              <a:t>The drone is capable of streaming at 24/25/30/48/50/60 FPS at 2K resolution</a:t>
            </a:r>
          </a:p>
          <a:p>
            <a:pPr marL="285750" indent="-285750" algn="l" rtl="0">
              <a:buFont typeface="Arial" panose="020B0604020202020204" pitchFamily="34" charset="0"/>
              <a:buChar char="•"/>
            </a:pPr>
            <a:r>
              <a:rPr lang="en-US" dirty="0"/>
              <a:t>So our algorithm is capable of real time detection when the stream rate set to be lower than 30 FPS.</a:t>
            </a:r>
          </a:p>
          <a:p>
            <a:pPr marL="285750" indent="-285750" algn="l" rtl="0">
              <a:buFont typeface="Arial" panose="020B0604020202020204" pitchFamily="34" charset="0"/>
              <a:buChar char="•"/>
            </a:pPr>
            <a:endParaRPr lang="he-IL" dirty="0"/>
          </a:p>
        </p:txBody>
      </p:sp>
      <p:pic>
        <p:nvPicPr>
          <p:cNvPr id="15" name="תמונה 14">
            <a:extLst>
              <a:ext uri="{FF2B5EF4-FFF2-40B4-BE49-F238E27FC236}">
                <a16:creationId xmlns:a16="http://schemas.microsoft.com/office/drawing/2014/main" id="{A8B8A96E-7032-4D1D-B326-F9C0CFE2C325}"/>
              </a:ext>
            </a:extLst>
          </p:cNvPr>
          <p:cNvPicPr>
            <a:picLocks noChangeAspect="1"/>
          </p:cNvPicPr>
          <p:nvPr/>
        </p:nvPicPr>
        <p:blipFill>
          <a:blip r:embed="rId4"/>
          <a:stretch>
            <a:fillRect/>
          </a:stretch>
        </p:blipFill>
        <p:spPr>
          <a:xfrm>
            <a:off x="7969044" y="2030064"/>
            <a:ext cx="4078919" cy="1210929"/>
          </a:xfrm>
          <a:prstGeom prst="rect">
            <a:avLst/>
          </a:prstGeom>
        </p:spPr>
      </p:pic>
      <p:cxnSp>
        <p:nvCxnSpPr>
          <p:cNvPr id="5" name="מחבר חץ ישר 4">
            <a:extLst>
              <a:ext uri="{FF2B5EF4-FFF2-40B4-BE49-F238E27FC236}">
                <a16:creationId xmlns:a16="http://schemas.microsoft.com/office/drawing/2014/main" id="{E94C90B4-4C45-4F46-8A2B-20421CD0D7EE}"/>
              </a:ext>
            </a:extLst>
          </p:cNvPr>
          <p:cNvCxnSpPr/>
          <p:nvPr/>
        </p:nvCxnSpPr>
        <p:spPr>
          <a:xfrm flipV="1">
            <a:off x="3296063" y="4137774"/>
            <a:ext cx="0" cy="1958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תיבת טקסט 5">
            <a:extLst>
              <a:ext uri="{FF2B5EF4-FFF2-40B4-BE49-F238E27FC236}">
                <a16:creationId xmlns:a16="http://schemas.microsoft.com/office/drawing/2014/main" id="{C05561B1-8AE2-4BBC-BAFC-B4D6C83FF0CB}"/>
              </a:ext>
            </a:extLst>
          </p:cNvPr>
          <p:cNvSpPr txBox="1"/>
          <p:nvPr/>
        </p:nvSpPr>
        <p:spPr>
          <a:xfrm>
            <a:off x="3037263" y="4848113"/>
            <a:ext cx="346249" cy="837652"/>
          </a:xfrm>
          <a:prstGeom prst="rect">
            <a:avLst/>
          </a:prstGeom>
          <a:noFill/>
        </p:spPr>
        <p:txBody>
          <a:bodyPr vert="vert270" wrap="square" rtlCol="1">
            <a:spAutoFit/>
          </a:bodyPr>
          <a:lstStyle/>
          <a:p>
            <a:r>
              <a:rPr lang="en-US" sz="1050" dirty="0"/>
              <a:t>Box Loss</a:t>
            </a:r>
            <a:endParaRPr lang="he-IL" sz="1050" dirty="0"/>
          </a:p>
        </p:txBody>
      </p:sp>
      <p:cxnSp>
        <p:nvCxnSpPr>
          <p:cNvPr id="9" name="מחבר חץ ישר 8">
            <a:extLst>
              <a:ext uri="{FF2B5EF4-FFF2-40B4-BE49-F238E27FC236}">
                <a16:creationId xmlns:a16="http://schemas.microsoft.com/office/drawing/2014/main" id="{9C21BF7E-6C5A-4589-8D30-370B163459B0}"/>
              </a:ext>
            </a:extLst>
          </p:cNvPr>
          <p:cNvCxnSpPr>
            <a:cxnSpLocks/>
          </p:cNvCxnSpPr>
          <p:nvPr/>
        </p:nvCxnSpPr>
        <p:spPr>
          <a:xfrm>
            <a:off x="3639591" y="6304919"/>
            <a:ext cx="1431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תיבת טקסט 17">
            <a:extLst>
              <a:ext uri="{FF2B5EF4-FFF2-40B4-BE49-F238E27FC236}">
                <a16:creationId xmlns:a16="http://schemas.microsoft.com/office/drawing/2014/main" id="{220C58E5-C946-4988-A104-DE2C75945B07}"/>
              </a:ext>
            </a:extLst>
          </p:cNvPr>
          <p:cNvSpPr txBox="1"/>
          <p:nvPr/>
        </p:nvSpPr>
        <p:spPr>
          <a:xfrm>
            <a:off x="3575797" y="6333494"/>
            <a:ext cx="1321904" cy="253916"/>
          </a:xfrm>
          <a:prstGeom prst="rect">
            <a:avLst/>
          </a:prstGeom>
          <a:noFill/>
        </p:spPr>
        <p:txBody>
          <a:bodyPr vert="horz" wrap="square" rtlCol="1">
            <a:spAutoFit/>
          </a:bodyPr>
          <a:lstStyle/>
          <a:p>
            <a:r>
              <a:rPr lang="en-US" sz="1050" dirty="0"/>
              <a:t>Training Epoch</a:t>
            </a:r>
            <a:endParaRPr lang="he-IL" sz="1050" dirty="0"/>
          </a:p>
        </p:txBody>
      </p:sp>
      <p:cxnSp>
        <p:nvCxnSpPr>
          <p:cNvPr id="19" name="מחבר חץ ישר 18">
            <a:extLst>
              <a:ext uri="{FF2B5EF4-FFF2-40B4-BE49-F238E27FC236}">
                <a16:creationId xmlns:a16="http://schemas.microsoft.com/office/drawing/2014/main" id="{7F25B207-E305-464B-B8A4-AB29D756D722}"/>
              </a:ext>
            </a:extLst>
          </p:cNvPr>
          <p:cNvCxnSpPr>
            <a:cxnSpLocks/>
          </p:cNvCxnSpPr>
          <p:nvPr/>
        </p:nvCxnSpPr>
        <p:spPr>
          <a:xfrm>
            <a:off x="5784376" y="6326527"/>
            <a:ext cx="1431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תיבת טקסט 19">
            <a:extLst>
              <a:ext uri="{FF2B5EF4-FFF2-40B4-BE49-F238E27FC236}">
                <a16:creationId xmlns:a16="http://schemas.microsoft.com/office/drawing/2014/main" id="{2962FC32-DEB6-4636-8264-85F26A410E16}"/>
              </a:ext>
            </a:extLst>
          </p:cNvPr>
          <p:cNvSpPr txBox="1"/>
          <p:nvPr/>
        </p:nvSpPr>
        <p:spPr>
          <a:xfrm>
            <a:off x="5640156" y="6333494"/>
            <a:ext cx="1321904" cy="253916"/>
          </a:xfrm>
          <a:prstGeom prst="rect">
            <a:avLst/>
          </a:prstGeom>
          <a:noFill/>
        </p:spPr>
        <p:txBody>
          <a:bodyPr vert="horz" wrap="square" rtlCol="1">
            <a:spAutoFit/>
          </a:bodyPr>
          <a:lstStyle/>
          <a:p>
            <a:r>
              <a:rPr lang="en-US" sz="1050" dirty="0"/>
              <a:t>Training Epoch</a:t>
            </a:r>
            <a:endParaRPr lang="he-IL" sz="1050" dirty="0"/>
          </a:p>
        </p:txBody>
      </p:sp>
      <p:sp>
        <p:nvSpPr>
          <p:cNvPr id="21" name="תיבת טקסט 20">
            <a:extLst>
              <a:ext uri="{FF2B5EF4-FFF2-40B4-BE49-F238E27FC236}">
                <a16:creationId xmlns:a16="http://schemas.microsoft.com/office/drawing/2014/main" id="{E614CD2E-8AB3-4749-8C8E-04F8ED4D0CC1}"/>
              </a:ext>
            </a:extLst>
          </p:cNvPr>
          <p:cNvSpPr txBox="1"/>
          <p:nvPr/>
        </p:nvSpPr>
        <p:spPr>
          <a:xfrm>
            <a:off x="7704515" y="6330219"/>
            <a:ext cx="1321904" cy="253916"/>
          </a:xfrm>
          <a:prstGeom prst="rect">
            <a:avLst/>
          </a:prstGeom>
          <a:noFill/>
        </p:spPr>
        <p:txBody>
          <a:bodyPr vert="horz" wrap="square" rtlCol="1">
            <a:spAutoFit/>
          </a:bodyPr>
          <a:lstStyle/>
          <a:p>
            <a:r>
              <a:rPr lang="en-US" sz="1050" dirty="0"/>
              <a:t>Training Epoch</a:t>
            </a:r>
            <a:endParaRPr lang="he-IL" sz="1050" dirty="0"/>
          </a:p>
        </p:txBody>
      </p:sp>
      <p:sp>
        <p:nvSpPr>
          <p:cNvPr id="22" name="תיבת טקסט 21">
            <a:extLst>
              <a:ext uri="{FF2B5EF4-FFF2-40B4-BE49-F238E27FC236}">
                <a16:creationId xmlns:a16="http://schemas.microsoft.com/office/drawing/2014/main" id="{22AC845D-8B52-4C69-8CFC-6A7CED5B81A5}"/>
              </a:ext>
            </a:extLst>
          </p:cNvPr>
          <p:cNvSpPr txBox="1"/>
          <p:nvPr/>
        </p:nvSpPr>
        <p:spPr>
          <a:xfrm>
            <a:off x="9539426" y="6320836"/>
            <a:ext cx="1321904" cy="253916"/>
          </a:xfrm>
          <a:prstGeom prst="rect">
            <a:avLst/>
          </a:prstGeom>
          <a:noFill/>
        </p:spPr>
        <p:txBody>
          <a:bodyPr vert="horz" wrap="square" rtlCol="1">
            <a:spAutoFit/>
          </a:bodyPr>
          <a:lstStyle/>
          <a:p>
            <a:r>
              <a:rPr lang="en-US" sz="1050" dirty="0"/>
              <a:t>Training Epoch</a:t>
            </a:r>
            <a:endParaRPr lang="he-IL" sz="1050" dirty="0"/>
          </a:p>
        </p:txBody>
      </p:sp>
      <p:cxnSp>
        <p:nvCxnSpPr>
          <p:cNvPr id="24" name="מחבר חץ ישר 23">
            <a:extLst>
              <a:ext uri="{FF2B5EF4-FFF2-40B4-BE49-F238E27FC236}">
                <a16:creationId xmlns:a16="http://schemas.microsoft.com/office/drawing/2014/main" id="{4518A428-42FA-4E4A-B093-E5D126519BC9}"/>
              </a:ext>
            </a:extLst>
          </p:cNvPr>
          <p:cNvCxnSpPr>
            <a:cxnSpLocks/>
          </p:cNvCxnSpPr>
          <p:nvPr/>
        </p:nvCxnSpPr>
        <p:spPr>
          <a:xfrm>
            <a:off x="7810527" y="6319687"/>
            <a:ext cx="1431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מחבר חץ ישר 24">
            <a:extLst>
              <a:ext uri="{FF2B5EF4-FFF2-40B4-BE49-F238E27FC236}">
                <a16:creationId xmlns:a16="http://schemas.microsoft.com/office/drawing/2014/main" id="{E8A222DB-4FF9-48E8-986D-6F4B9216826F}"/>
              </a:ext>
            </a:extLst>
          </p:cNvPr>
          <p:cNvCxnSpPr>
            <a:cxnSpLocks/>
          </p:cNvCxnSpPr>
          <p:nvPr/>
        </p:nvCxnSpPr>
        <p:spPr>
          <a:xfrm>
            <a:off x="9683346" y="6310996"/>
            <a:ext cx="14312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תיבת טקסט 28">
            <a:extLst>
              <a:ext uri="{FF2B5EF4-FFF2-40B4-BE49-F238E27FC236}">
                <a16:creationId xmlns:a16="http://schemas.microsoft.com/office/drawing/2014/main" id="{E93A9A17-89B5-4B16-9EBC-CC012FDC7CFA}"/>
              </a:ext>
            </a:extLst>
          </p:cNvPr>
          <p:cNvSpPr txBox="1"/>
          <p:nvPr/>
        </p:nvSpPr>
        <p:spPr>
          <a:xfrm>
            <a:off x="5002571" y="4713705"/>
            <a:ext cx="346249" cy="837652"/>
          </a:xfrm>
          <a:prstGeom prst="rect">
            <a:avLst/>
          </a:prstGeom>
          <a:noFill/>
        </p:spPr>
        <p:txBody>
          <a:bodyPr vert="vert270" wrap="square" rtlCol="1">
            <a:spAutoFit/>
          </a:bodyPr>
          <a:lstStyle/>
          <a:p>
            <a:r>
              <a:rPr lang="en-US" sz="1050" dirty="0"/>
              <a:t>Object Loss</a:t>
            </a:r>
            <a:endParaRPr lang="he-IL" sz="1050" dirty="0"/>
          </a:p>
        </p:txBody>
      </p:sp>
      <p:cxnSp>
        <p:nvCxnSpPr>
          <p:cNvPr id="27" name="מחבר חץ ישר 26">
            <a:extLst>
              <a:ext uri="{FF2B5EF4-FFF2-40B4-BE49-F238E27FC236}">
                <a16:creationId xmlns:a16="http://schemas.microsoft.com/office/drawing/2014/main" id="{0489B365-6504-479B-9C69-28BD90BB2D66}"/>
              </a:ext>
            </a:extLst>
          </p:cNvPr>
          <p:cNvCxnSpPr/>
          <p:nvPr/>
        </p:nvCxnSpPr>
        <p:spPr>
          <a:xfrm flipV="1">
            <a:off x="5290823" y="4079170"/>
            <a:ext cx="0" cy="1958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מחבר חץ ישר 29">
            <a:extLst>
              <a:ext uri="{FF2B5EF4-FFF2-40B4-BE49-F238E27FC236}">
                <a16:creationId xmlns:a16="http://schemas.microsoft.com/office/drawing/2014/main" id="{94A11AE9-D165-4107-9F77-1C15065C9B5A}"/>
              </a:ext>
            </a:extLst>
          </p:cNvPr>
          <p:cNvCxnSpPr/>
          <p:nvPr/>
        </p:nvCxnSpPr>
        <p:spPr>
          <a:xfrm flipV="1">
            <a:off x="7274354" y="4042107"/>
            <a:ext cx="0" cy="1958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מחבר חץ ישר 30">
            <a:extLst>
              <a:ext uri="{FF2B5EF4-FFF2-40B4-BE49-F238E27FC236}">
                <a16:creationId xmlns:a16="http://schemas.microsoft.com/office/drawing/2014/main" id="{D8E1B166-BE82-4DDD-8E7F-2F2CD879D95A}"/>
              </a:ext>
            </a:extLst>
          </p:cNvPr>
          <p:cNvCxnSpPr/>
          <p:nvPr/>
        </p:nvCxnSpPr>
        <p:spPr>
          <a:xfrm flipV="1">
            <a:off x="9373013" y="4093656"/>
            <a:ext cx="0" cy="1958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תיבת טקסט 32">
            <a:extLst>
              <a:ext uri="{FF2B5EF4-FFF2-40B4-BE49-F238E27FC236}">
                <a16:creationId xmlns:a16="http://schemas.microsoft.com/office/drawing/2014/main" id="{54DC9E75-2175-4B78-9619-86A20B7A1437}"/>
              </a:ext>
            </a:extLst>
          </p:cNvPr>
          <p:cNvSpPr txBox="1"/>
          <p:nvPr/>
        </p:nvSpPr>
        <p:spPr>
          <a:xfrm>
            <a:off x="7008489" y="4652940"/>
            <a:ext cx="346249" cy="837652"/>
          </a:xfrm>
          <a:prstGeom prst="rect">
            <a:avLst/>
          </a:prstGeom>
          <a:noFill/>
        </p:spPr>
        <p:txBody>
          <a:bodyPr vert="vert270" wrap="square" rtlCol="1">
            <a:spAutoFit/>
          </a:bodyPr>
          <a:lstStyle/>
          <a:p>
            <a:r>
              <a:rPr lang="en-US" sz="1050" dirty="0"/>
              <a:t>Class Loss</a:t>
            </a:r>
            <a:endParaRPr lang="he-IL" sz="1050" dirty="0"/>
          </a:p>
        </p:txBody>
      </p:sp>
      <p:sp>
        <p:nvSpPr>
          <p:cNvPr id="34" name="תיבת טקסט 33">
            <a:extLst>
              <a:ext uri="{FF2B5EF4-FFF2-40B4-BE49-F238E27FC236}">
                <a16:creationId xmlns:a16="http://schemas.microsoft.com/office/drawing/2014/main" id="{D0F227E9-72FB-4E47-9192-6362A3B6B92D}"/>
              </a:ext>
            </a:extLst>
          </p:cNvPr>
          <p:cNvSpPr txBox="1"/>
          <p:nvPr/>
        </p:nvSpPr>
        <p:spPr>
          <a:xfrm>
            <a:off x="9107149" y="4442214"/>
            <a:ext cx="346249" cy="1547339"/>
          </a:xfrm>
          <a:prstGeom prst="rect">
            <a:avLst/>
          </a:prstGeom>
          <a:noFill/>
        </p:spPr>
        <p:txBody>
          <a:bodyPr vert="vert270" wrap="square" rtlCol="1">
            <a:spAutoFit/>
          </a:bodyPr>
          <a:lstStyle/>
          <a:p>
            <a:r>
              <a:rPr lang="en-US" sz="1050" dirty="0"/>
              <a:t>Mean Average Precision</a:t>
            </a:r>
            <a:endParaRPr lang="he-IL" sz="1050" dirty="0"/>
          </a:p>
        </p:txBody>
      </p:sp>
    </p:spTree>
    <p:extLst>
      <p:ext uri="{BB962C8B-B14F-4D97-AF65-F5344CB8AC3E}">
        <p14:creationId xmlns:p14="http://schemas.microsoft.com/office/powerpoint/2010/main" val="1495651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כותרת 1">
            <a:extLst>
              <a:ext uri="{FF2B5EF4-FFF2-40B4-BE49-F238E27FC236}">
                <a16:creationId xmlns:a16="http://schemas.microsoft.com/office/drawing/2014/main" id="{EF9808C5-9E0F-41D1-A03A-C3768960F896}"/>
              </a:ext>
            </a:extLst>
          </p:cNvPr>
          <p:cNvSpPr>
            <a:spLocks noGrp="1"/>
          </p:cNvSpPr>
          <p:nvPr>
            <p:ph type="title"/>
          </p:nvPr>
        </p:nvSpPr>
        <p:spPr>
          <a:xfrm>
            <a:off x="838200" y="808370"/>
            <a:ext cx="8381214" cy="860174"/>
          </a:xfrm>
        </p:spPr>
        <p:txBody>
          <a:bodyPr>
            <a:normAutofit/>
          </a:bodyPr>
          <a:lstStyle/>
          <a:p>
            <a:pPr algn="l" rtl="0"/>
            <a:r>
              <a:rPr lang="en-US" sz="3600" dirty="0">
                <a:solidFill>
                  <a:srgbClr val="FFFFFF"/>
                </a:solidFill>
              </a:rPr>
              <a:t>Camouflage Detection Algorithm</a:t>
            </a:r>
            <a:endParaRPr lang="he-IL" sz="3600" dirty="0">
              <a:solidFill>
                <a:srgbClr val="FFFFFF"/>
              </a:solidFill>
            </a:endParaRPr>
          </a:p>
        </p:txBody>
      </p:sp>
      <p:sp>
        <p:nvSpPr>
          <p:cNvPr id="3" name="מציין מיקום של מספר שקופית 2">
            <a:extLst>
              <a:ext uri="{FF2B5EF4-FFF2-40B4-BE49-F238E27FC236}">
                <a16:creationId xmlns:a16="http://schemas.microsoft.com/office/drawing/2014/main" id="{2B612CE1-7EBF-4EC3-9DB3-8FA237562984}"/>
              </a:ext>
            </a:extLst>
          </p:cNvPr>
          <p:cNvSpPr>
            <a:spLocks noGrp="1"/>
          </p:cNvSpPr>
          <p:nvPr>
            <p:ph type="sldNum" sz="quarter" idx="12"/>
          </p:nvPr>
        </p:nvSpPr>
        <p:spPr>
          <a:xfrm>
            <a:off x="11602278" y="6316593"/>
            <a:ext cx="2743200" cy="365125"/>
          </a:xfrm>
        </p:spPr>
        <p:txBody>
          <a:bodyPr/>
          <a:lstStyle/>
          <a:p>
            <a:fld id="{345A191D-0787-41FD-BEDC-FD39F2236F42}" type="slidenum">
              <a:rPr lang="he-IL" sz="1400" b="1" smtClean="0"/>
              <a:t>11</a:t>
            </a:fld>
            <a:endParaRPr lang="he-IL" sz="1400" b="1" dirty="0"/>
          </a:p>
        </p:txBody>
      </p:sp>
      <p:sp>
        <p:nvSpPr>
          <p:cNvPr id="11" name="תיבת טקסט 10">
            <a:extLst>
              <a:ext uri="{FF2B5EF4-FFF2-40B4-BE49-F238E27FC236}">
                <a16:creationId xmlns:a16="http://schemas.microsoft.com/office/drawing/2014/main" id="{76D8CF6C-76AA-48EF-B17F-A468A5DD70B7}"/>
              </a:ext>
            </a:extLst>
          </p:cNvPr>
          <p:cNvSpPr txBox="1"/>
          <p:nvPr/>
        </p:nvSpPr>
        <p:spPr>
          <a:xfrm>
            <a:off x="1279206" y="2451006"/>
            <a:ext cx="8148687" cy="2308324"/>
          </a:xfrm>
          <a:prstGeom prst="rect">
            <a:avLst/>
          </a:prstGeom>
          <a:noFill/>
        </p:spPr>
        <p:txBody>
          <a:bodyPr wrap="square" rtlCol="1">
            <a:spAutoFit/>
          </a:bodyPr>
          <a:lstStyle/>
          <a:p>
            <a:pPr marL="285750" indent="-285750" algn="l" rtl="0">
              <a:buFont typeface="Arial" panose="020B0604020202020204" pitchFamily="34" charset="0"/>
              <a:buChar char="•"/>
            </a:pPr>
            <a:r>
              <a:rPr lang="en-US" dirty="0"/>
              <a:t>The algorithm made by previous group of students, and is based on 13 </a:t>
            </a:r>
            <a:r>
              <a:rPr lang="en-US" dirty="0" err="1"/>
              <a:t>Haralick</a:t>
            </a:r>
            <a:r>
              <a:rPr lang="en-US" dirty="0"/>
              <a:t> features and SVM (Support Vector Machine)</a:t>
            </a:r>
            <a:br>
              <a:rPr lang="en-US" dirty="0"/>
            </a:br>
            <a:endParaRPr lang="en-US" dirty="0"/>
          </a:p>
          <a:p>
            <a:pPr marL="285750" indent="-285750" algn="l" rtl="0">
              <a:buFont typeface="Arial" panose="020B0604020202020204" pitchFamily="34" charset="0"/>
              <a:buChar char="•"/>
            </a:pPr>
            <a:r>
              <a:rPr lang="en-US" dirty="0"/>
              <a:t>It detects camouflage objects successfully in 24FPS.</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We tried to connect it to OpenCV Webcam Video Capture Library for real-time stream inference, but with no success.</a:t>
            </a:r>
          </a:p>
          <a:p>
            <a:pPr algn="l" rtl="0"/>
            <a:endParaRPr lang="en-US" dirty="0"/>
          </a:p>
        </p:txBody>
      </p:sp>
    </p:spTree>
    <p:extLst>
      <p:ext uri="{BB962C8B-B14F-4D97-AF65-F5344CB8AC3E}">
        <p14:creationId xmlns:p14="http://schemas.microsoft.com/office/powerpoint/2010/main" val="658508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7"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כותרת 1">
            <a:extLst>
              <a:ext uri="{FF2B5EF4-FFF2-40B4-BE49-F238E27FC236}">
                <a16:creationId xmlns:a16="http://schemas.microsoft.com/office/drawing/2014/main" id="{F2A77AA8-B41C-463C-AB77-C42C33F05E64}"/>
              </a:ext>
            </a:extLst>
          </p:cNvPr>
          <p:cNvSpPr>
            <a:spLocks noGrp="1"/>
          </p:cNvSpPr>
          <p:nvPr>
            <p:ph type="title"/>
          </p:nvPr>
        </p:nvSpPr>
        <p:spPr>
          <a:xfrm>
            <a:off x="1047280" y="759805"/>
            <a:ext cx="10306520" cy="1325563"/>
          </a:xfrm>
        </p:spPr>
        <p:txBody>
          <a:bodyPr>
            <a:normAutofit/>
          </a:bodyPr>
          <a:lstStyle/>
          <a:p>
            <a:pPr algn="l" rtl="0"/>
            <a:r>
              <a:rPr lang="en-US" sz="4000" dirty="0">
                <a:solidFill>
                  <a:srgbClr val="FFFFFF"/>
                </a:solidFill>
              </a:rPr>
              <a:t>System’s Flow Chart</a:t>
            </a:r>
            <a:endParaRPr lang="he-IL" sz="4000" dirty="0">
              <a:solidFill>
                <a:srgbClr val="FFFFFF"/>
              </a:solidFill>
            </a:endParaRPr>
          </a:p>
        </p:txBody>
      </p:sp>
      <p:sp>
        <p:nvSpPr>
          <p:cNvPr id="3" name="מציין מיקום של מספר שקופית 2">
            <a:extLst>
              <a:ext uri="{FF2B5EF4-FFF2-40B4-BE49-F238E27FC236}">
                <a16:creationId xmlns:a16="http://schemas.microsoft.com/office/drawing/2014/main" id="{E2822AA0-CB76-46D7-81BC-788EBF1AA8BD}"/>
              </a:ext>
            </a:extLst>
          </p:cNvPr>
          <p:cNvSpPr>
            <a:spLocks noGrp="1"/>
          </p:cNvSpPr>
          <p:nvPr>
            <p:ph type="sldNum" sz="quarter" idx="12"/>
          </p:nvPr>
        </p:nvSpPr>
        <p:spPr>
          <a:xfrm>
            <a:off x="11551815" y="6228181"/>
            <a:ext cx="2743200" cy="365125"/>
          </a:xfrm>
        </p:spPr>
        <p:txBody>
          <a:bodyPr/>
          <a:lstStyle/>
          <a:p>
            <a:fld id="{345A191D-0787-41FD-BEDC-FD39F2236F42}" type="slidenum">
              <a:rPr lang="he-IL" sz="1400" b="1" smtClean="0"/>
              <a:t>12</a:t>
            </a:fld>
            <a:endParaRPr lang="he-IL" sz="1400" b="1" dirty="0"/>
          </a:p>
        </p:txBody>
      </p:sp>
      <p:pic>
        <p:nvPicPr>
          <p:cNvPr id="5" name="תמונה 4">
            <a:extLst>
              <a:ext uri="{FF2B5EF4-FFF2-40B4-BE49-F238E27FC236}">
                <a16:creationId xmlns:a16="http://schemas.microsoft.com/office/drawing/2014/main" id="{0C8FD089-23F6-40E9-8D5D-66C7DCDAA2C7}"/>
              </a:ext>
            </a:extLst>
          </p:cNvPr>
          <p:cNvPicPr>
            <a:picLocks noChangeAspect="1"/>
          </p:cNvPicPr>
          <p:nvPr/>
        </p:nvPicPr>
        <p:blipFill>
          <a:blip r:embed="rId3"/>
          <a:stretch>
            <a:fillRect/>
          </a:stretch>
        </p:blipFill>
        <p:spPr>
          <a:xfrm>
            <a:off x="2470982" y="2354089"/>
            <a:ext cx="7459116" cy="4239217"/>
          </a:xfrm>
          <a:prstGeom prst="rect">
            <a:avLst/>
          </a:prstGeom>
        </p:spPr>
      </p:pic>
    </p:spTree>
    <p:extLst>
      <p:ext uri="{BB962C8B-B14F-4D97-AF65-F5344CB8AC3E}">
        <p14:creationId xmlns:p14="http://schemas.microsoft.com/office/powerpoint/2010/main" val="330632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7"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כותרת 1">
            <a:extLst>
              <a:ext uri="{FF2B5EF4-FFF2-40B4-BE49-F238E27FC236}">
                <a16:creationId xmlns:a16="http://schemas.microsoft.com/office/drawing/2014/main" id="{F2A77AA8-B41C-463C-AB77-C42C33F05E64}"/>
              </a:ext>
            </a:extLst>
          </p:cNvPr>
          <p:cNvSpPr>
            <a:spLocks noGrp="1"/>
          </p:cNvSpPr>
          <p:nvPr>
            <p:ph type="title"/>
          </p:nvPr>
        </p:nvSpPr>
        <p:spPr>
          <a:xfrm>
            <a:off x="1047280" y="759805"/>
            <a:ext cx="10306520" cy="1325563"/>
          </a:xfrm>
        </p:spPr>
        <p:txBody>
          <a:bodyPr>
            <a:normAutofit/>
          </a:bodyPr>
          <a:lstStyle/>
          <a:p>
            <a:pPr algn="l" rtl="0"/>
            <a:r>
              <a:rPr lang="en-US" sz="4000" dirty="0">
                <a:solidFill>
                  <a:srgbClr val="FFFFFF"/>
                </a:solidFill>
              </a:rPr>
              <a:t>Testing Use Cases</a:t>
            </a:r>
            <a:endParaRPr lang="he-IL" sz="4000" dirty="0">
              <a:solidFill>
                <a:srgbClr val="FFFFFF"/>
              </a:solidFill>
            </a:endParaRPr>
          </a:p>
        </p:txBody>
      </p:sp>
      <p:sp>
        <p:nvSpPr>
          <p:cNvPr id="3" name="מציין מיקום של מספר שקופית 2">
            <a:extLst>
              <a:ext uri="{FF2B5EF4-FFF2-40B4-BE49-F238E27FC236}">
                <a16:creationId xmlns:a16="http://schemas.microsoft.com/office/drawing/2014/main" id="{5A920DB6-0135-43A8-B62B-D31028DE1E20}"/>
              </a:ext>
            </a:extLst>
          </p:cNvPr>
          <p:cNvSpPr>
            <a:spLocks noGrp="1"/>
          </p:cNvSpPr>
          <p:nvPr>
            <p:ph type="sldNum" sz="quarter" idx="12"/>
          </p:nvPr>
        </p:nvSpPr>
        <p:spPr>
          <a:xfrm>
            <a:off x="11529590" y="6310313"/>
            <a:ext cx="2743200" cy="365125"/>
          </a:xfrm>
        </p:spPr>
        <p:txBody>
          <a:bodyPr/>
          <a:lstStyle/>
          <a:p>
            <a:fld id="{345A191D-0787-41FD-BEDC-FD39F2236F42}" type="slidenum">
              <a:rPr lang="he-IL" sz="1400" b="1" smtClean="0"/>
              <a:t>13</a:t>
            </a:fld>
            <a:endParaRPr lang="he-IL" b="1" dirty="0"/>
          </a:p>
        </p:txBody>
      </p:sp>
      <p:sp>
        <p:nvSpPr>
          <p:cNvPr id="5" name="Rectangle 1">
            <a:extLst>
              <a:ext uri="{FF2B5EF4-FFF2-40B4-BE49-F238E27FC236}">
                <a16:creationId xmlns:a16="http://schemas.microsoft.com/office/drawing/2014/main" id="{DBC19B21-6D06-4FD0-B14B-BEC8B04F92D5}"/>
              </a:ext>
            </a:extLst>
          </p:cNvPr>
          <p:cNvSpPr>
            <a:spLocks noChangeArrowheads="1"/>
          </p:cNvSpPr>
          <p:nvPr/>
        </p:nvSpPr>
        <p:spPr bwMode="auto">
          <a:xfrm>
            <a:off x="-3545512" y="1795463"/>
            <a:ext cx="3343584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he-IL"/>
          </a:p>
        </p:txBody>
      </p:sp>
      <p:graphicFrame>
        <p:nvGraphicFramePr>
          <p:cNvPr id="6" name="טבלה 5">
            <a:extLst>
              <a:ext uri="{FF2B5EF4-FFF2-40B4-BE49-F238E27FC236}">
                <a16:creationId xmlns:a16="http://schemas.microsoft.com/office/drawing/2014/main" id="{17BD1942-99CF-4983-94D6-342B66F2716F}"/>
              </a:ext>
            </a:extLst>
          </p:cNvPr>
          <p:cNvGraphicFramePr>
            <a:graphicFrameLocks noGrp="1"/>
          </p:cNvGraphicFramePr>
          <p:nvPr>
            <p:extLst>
              <p:ext uri="{D42A27DB-BD31-4B8C-83A1-F6EECF244321}">
                <p14:modId xmlns:p14="http://schemas.microsoft.com/office/powerpoint/2010/main" val="2122993942"/>
              </p:ext>
            </p:extLst>
          </p:nvPr>
        </p:nvGraphicFramePr>
        <p:xfrm>
          <a:off x="1354272" y="2285996"/>
          <a:ext cx="9766110" cy="4491452"/>
        </p:xfrm>
        <a:graphic>
          <a:graphicData uri="http://schemas.openxmlformats.org/drawingml/2006/table">
            <a:tbl>
              <a:tblPr firstRow="1" firstCol="1" bandRow="1">
                <a:tableStyleId>{5C22544A-7EE6-4342-B048-85BDC9FD1C3A}</a:tableStyleId>
              </a:tblPr>
              <a:tblGrid>
                <a:gridCol w="1586221">
                  <a:extLst>
                    <a:ext uri="{9D8B030D-6E8A-4147-A177-3AD203B41FA5}">
                      <a16:colId xmlns:a16="http://schemas.microsoft.com/office/drawing/2014/main" val="1197911727"/>
                    </a:ext>
                  </a:extLst>
                </a:gridCol>
                <a:gridCol w="3079377">
                  <a:extLst>
                    <a:ext uri="{9D8B030D-6E8A-4147-A177-3AD203B41FA5}">
                      <a16:colId xmlns:a16="http://schemas.microsoft.com/office/drawing/2014/main" val="3399749785"/>
                    </a:ext>
                  </a:extLst>
                </a:gridCol>
                <a:gridCol w="2550256">
                  <a:extLst>
                    <a:ext uri="{9D8B030D-6E8A-4147-A177-3AD203B41FA5}">
                      <a16:colId xmlns:a16="http://schemas.microsoft.com/office/drawing/2014/main" val="1081898231"/>
                    </a:ext>
                  </a:extLst>
                </a:gridCol>
                <a:gridCol w="2550256">
                  <a:extLst>
                    <a:ext uri="{9D8B030D-6E8A-4147-A177-3AD203B41FA5}">
                      <a16:colId xmlns:a16="http://schemas.microsoft.com/office/drawing/2014/main" val="1278691384"/>
                    </a:ext>
                  </a:extLst>
                </a:gridCol>
              </a:tblGrid>
              <a:tr h="427600">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200" b="1" dirty="0">
                          <a:effectLst/>
                        </a:rPr>
                        <a:t>Test ID</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p>
                      <a:endParaRPr lang="he-IL" sz="1200" dirty="0"/>
                    </a:p>
                  </a:txBody>
                  <a:tcPr marL="39941" marR="39941"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rPr>
                        <a:t>Description</a:t>
                      </a:r>
                    </a:p>
                    <a:p>
                      <a:pPr algn="l" rtl="0"/>
                      <a:endParaRPr lang="he-IL" sz="1200" dirty="0"/>
                    </a:p>
                  </a:txBody>
                  <a:tcPr marL="53255" marR="53255" marT="26627" marB="266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rPr>
                        <a:t>Expected Results</a:t>
                      </a:r>
                    </a:p>
                    <a:p>
                      <a:pPr algn="l" rtl="0"/>
                      <a:endParaRPr lang="he-IL" sz="1200" dirty="0"/>
                    </a:p>
                  </a:txBody>
                  <a:tcPr marL="53255" marR="53255" marT="26627" marB="266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rPr>
                        <a:t>Results</a:t>
                      </a:r>
                    </a:p>
                    <a:p>
                      <a:pPr algn="l" rtl="0"/>
                      <a:endParaRPr lang="he-IL" sz="1200" dirty="0"/>
                    </a:p>
                  </a:txBody>
                  <a:tcPr marL="53255" marR="53255" marT="26627" marB="26627"/>
                </a:tc>
                <a:extLst>
                  <a:ext uri="{0D108BD9-81ED-4DB2-BD59-A6C34878D82A}">
                    <a16:rowId xmlns:a16="http://schemas.microsoft.com/office/drawing/2014/main" val="2921558789"/>
                  </a:ext>
                </a:extLst>
              </a:tr>
              <a:tr h="1139169">
                <a:tc>
                  <a:txBody>
                    <a:bodyPr/>
                    <a:lstStyle/>
                    <a:p>
                      <a:pPr algn="l" rtl="0">
                        <a:lnSpc>
                          <a:spcPct val="107000"/>
                        </a:lnSpc>
                        <a:spcAft>
                          <a:spcPts val="800"/>
                        </a:spcAft>
                      </a:pPr>
                      <a:r>
                        <a:rPr lang="en-US" sz="1200" b="1" dirty="0">
                          <a:effectLst/>
                        </a:rPr>
                        <a:t>Define the maximum distance that the laser is able to destroy objects.</a:t>
                      </a:r>
                    </a:p>
                  </a:txBody>
                  <a:tcPr marL="39941" marR="39941"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1" dirty="0">
                          <a:effectLst/>
                        </a:rPr>
                        <a:t>According to the laser specification the beam can travel around 30-40 miles.</a:t>
                      </a:r>
                      <a:br>
                        <a:rPr lang="en-US" sz="1200" b="1" dirty="0">
                          <a:effectLst/>
                        </a:rPr>
                      </a:br>
                      <a:r>
                        <a:rPr lang="en-US" sz="1200" b="1" dirty="0">
                          <a:effectLst/>
                        </a:rPr>
                        <a:t> We need to make sure that object liquidation is possible in that range.</a:t>
                      </a:r>
                    </a:p>
                    <a:p>
                      <a:pPr algn="l" rtl="0">
                        <a:lnSpc>
                          <a:spcPct val="107000"/>
                        </a:lnSpc>
                        <a:spcAft>
                          <a:spcPts val="800"/>
                        </a:spcAft>
                      </a:pP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tc>
                  <a:txBody>
                    <a:bodyPr/>
                    <a:lstStyle/>
                    <a:p>
                      <a:pPr algn="l" rtl="0">
                        <a:lnSpc>
                          <a:spcPct val="107000"/>
                        </a:lnSpc>
                        <a:spcAft>
                          <a:spcPts val="800"/>
                        </a:spcAft>
                      </a:pPr>
                      <a:r>
                        <a:rPr lang="en-US" sz="1200" b="1" dirty="0">
                          <a:effectLst/>
                        </a:rPr>
                        <a:t>At least 30 miles range for object destruction.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tc>
                  <a:txBody>
                    <a:bodyPr/>
                    <a:lstStyle/>
                    <a:p>
                      <a:pPr algn="l" rtl="0">
                        <a:lnSpc>
                          <a:spcPct val="107000"/>
                        </a:lnSpc>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The laser destroyed only a black balloon at 3-5 meters.</a:t>
                      </a:r>
                      <a:br>
                        <a:rPr lang="en-US" sz="1200" b="1" dirty="0">
                          <a:effectLst/>
                          <a:latin typeface="Calibri" panose="020F0502020204030204" pitchFamily="34" charset="0"/>
                          <a:ea typeface="Calibri" panose="020F0502020204030204" pitchFamily="34" charset="0"/>
                          <a:cs typeface="Arial" panose="020B0604020202020204" pitchFamily="34" charset="0"/>
                        </a:rPr>
                      </a:br>
                      <a:r>
                        <a:rPr lang="en-US" sz="1200" b="1" dirty="0">
                          <a:effectLst/>
                          <a:latin typeface="Calibri" panose="020F0502020204030204" pitchFamily="34" charset="0"/>
                          <a:ea typeface="Calibri" panose="020F0502020204030204" pitchFamily="34" charset="0"/>
                          <a:cs typeface="Arial" panose="020B0604020202020204" pitchFamily="34" charset="0"/>
                        </a:rPr>
                        <a:t>With a brighter colored target or a further from the target the laser did nothing.</a:t>
                      </a:r>
                    </a:p>
                  </a:txBody>
                  <a:tcPr marL="39941" marR="39941" marT="0" marB="0"/>
                </a:tc>
                <a:extLst>
                  <a:ext uri="{0D108BD9-81ED-4DB2-BD59-A6C34878D82A}">
                    <a16:rowId xmlns:a16="http://schemas.microsoft.com/office/drawing/2014/main" val="251643370"/>
                  </a:ext>
                </a:extLst>
              </a:tr>
              <a:tr h="0">
                <a:tc>
                  <a:txBody>
                    <a:bodyPr/>
                    <a:lstStyle/>
                    <a:p>
                      <a:pPr algn="l" rtl="0">
                        <a:lnSpc>
                          <a:spcPct val="107000"/>
                        </a:lnSpc>
                        <a:spcAft>
                          <a:spcPts val="800"/>
                        </a:spcAft>
                      </a:pPr>
                      <a:r>
                        <a:rPr lang="en-US" sz="1200" b="1" dirty="0">
                          <a:effectLst/>
                        </a:rPr>
                        <a:t>Multiple Targets Detected Simultaneously </a:t>
                      </a:r>
                    </a:p>
                    <a:p>
                      <a:pPr algn="l" rtl="0">
                        <a:lnSpc>
                          <a:spcPct val="107000"/>
                        </a:lnSpc>
                        <a:spcAft>
                          <a:spcPts val="800"/>
                        </a:spcAft>
                      </a:pPr>
                      <a:r>
                        <a:rPr lang="en-US" sz="1200" b="1" dirty="0">
                          <a:effectLst/>
                        </a:rPr>
                        <a:t>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tc>
                  <a:txBody>
                    <a:bodyPr/>
                    <a:lstStyle/>
                    <a:p>
                      <a:pPr algn="l" rtl="0">
                        <a:lnSpc>
                          <a:spcPct val="107000"/>
                        </a:lnSpc>
                        <a:spcAft>
                          <a:spcPts val="800"/>
                        </a:spcAft>
                      </a:pPr>
                      <a:r>
                        <a:rPr lang="en-US" sz="1200" b="1" dirty="0">
                          <a:effectLst/>
                        </a:rPr>
                        <a:t>The system has to handle many targets in one time without loosing effectiveness</a:t>
                      </a:r>
                    </a:p>
                    <a:p>
                      <a:pPr algn="l" rtl="0">
                        <a:lnSpc>
                          <a:spcPct val="107000"/>
                        </a:lnSpc>
                        <a:spcAft>
                          <a:spcPts val="800"/>
                        </a:spcAft>
                      </a:pPr>
                      <a:r>
                        <a:rPr lang="en-US" sz="1200" b="1" dirty="0">
                          <a:effectLst/>
                        </a:rPr>
                        <a:t>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tc>
                  <a:txBody>
                    <a:bodyPr/>
                    <a:lstStyle/>
                    <a:p>
                      <a:pPr algn="l" rtl="0">
                        <a:lnSpc>
                          <a:spcPct val="107000"/>
                        </a:lnSpc>
                        <a:spcAft>
                          <a:spcPts val="800"/>
                        </a:spcAft>
                      </a:pPr>
                      <a:r>
                        <a:rPr lang="en-US" sz="1200" b="1" dirty="0">
                          <a:effectLst/>
                        </a:rPr>
                        <a:t>Multiple objects detected will not interfere with liquidation process of a specific target</a:t>
                      </a:r>
                    </a:p>
                    <a:p>
                      <a:pPr algn="l" rtl="0">
                        <a:lnSpc>
                          <a:spcPct val="107000"/>
                        </a:lnSpc>
                        <a:spcAft>
                          <a:spcPts val="800"/>
                        </a:spcAft>
                      </a:pPr>
                      <a:r>
                        <a:rPr lang="en-US" sz="1200" b="1" dirty="0">
                          <a:effectLst/>
                        </a:rPr>
                        <a:t> </a:t>
                      </a:r>
                    </a:p>
                    <a:p>
                      <a:pPr algn="ctr" rtl="0">
                        <a:lnSpc>
                          <a:spcPct val="107000"/>
                        </a:lnSpc>
                        <a:spcAft>
                          <a:spcPts val="800"/>
                        </a:spcAft>
                      </a:pPr>
                      <a:r>
                        <a:rPr lang="en-US" sz="1200" b="1" dirty="0">
                          <a:effectLst/>
                        </a:rPr>
                        <a:t>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tc>
                  <a:txBody>
                    <a:bodyPr/>
                    <a:lstStyle/>
                    <a:p>
                      <a:pPr algn="l" rtl="0">
                        <a:lnSpc>
                          <a:spcPct val="107000"/>
                        </a:lnSpc>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The system aims for the first one in the queue.</a:t>
                      </a:r>
                    </a:p>
                  </a:txBody>
                  <a:tcPr marL="39941" marR="39941" marT="0" marB="0"/>
                </a:tc>
                <a:extLst>
                  <a:ext uri="{0D108BD9-81ED-4DB2-BD59-A6C34878D82A}">
                    <a16:rowId xmlns:a16="http://schemas.microsoft.com/office/drawing/2014/main" val="3340536650"/>
                  </a:ext>
                </a:extLst>
              </a:tr>
              <a:tr h="768823">
                <a:tc>
                  <a:txBody>
                    <a:bodyPr/>
                    <a:lstStyle/>
                    <a:p>
                      <a:pPr algn="l" rtl="0">
                        <a:lnSpc>
                          <a:spcPct val="107000"/>
                        </a:lnSpc>
                        <a:spcAft>
                          <a:spcPts val="800"/>
                        </a:spcAft>
                      </a:pPr>
                      <a:r>
                        <a:rPr lang="en-US" sz="1200" b="1" dirty="0">
                          <a:effectLst/>
                        </a:rPr>
                        <a:t>High Speed Object Tracking</a:t>
                      </a:r>
                    </a:p>
                    <a:p>
                      <a:pPr algn="l" rtl="0">
                        <a:lnSpc>
                          <a:spcPct val="107000"/>
                        </a:lnSpc>
                        <a:spcAft>
                          <a:spcPts val="800"/>
                        </a:spcAft>
                      </a:pPr>
                      <a:r>
                        <a:rPr lang="en-US" sz="1200" b="1" dirty="0">
                          <a:effectLst/>
                        </a:rPr>
                        <a:t>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tc>
                  <a:txBody>
                    <a:bodyPr/>
                    <a:lstStyle/>
                    <a:p>
                      <a:pPr algn="l" rtl="0">
                        <a:lnSpc>
                          <a:spcPct val="107000"/>
                        </a:lnSpc>
                        <a:spcAft>
                          <a:spcPts val="800"/>
                        </a:spcAft>
                      </a:pPr>
                      <a:r>
                        <a:rPr lang="en-US" sz="1200" b="1" dirty="0">
                          <a:effectLst/>
                        </a:rPr>
                        <a:t>The drone must keep track on an object in a high speed flight, as aerostats are not static.</a:t>
                      </a:r>
                    </a:p>
                    <a:p>
                      <a:pPr algn="l" rtl="0">
                        <a:lnSpc>
                          <a:spcPct val="107000"/>
                        </a:lnSpc>
                        <a:spcAft>
                          <a:spcPts val="800"/>
                        </a:spcAft>
                      </a:pPr>
                      <a:r>
                        <a:rPr lang="en-US" sz="1200" b="1" dirty="0">
                          <a:effectLst/>
                        </a:rPr>
                        <a:t>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tc>
                  <a:txBody>
                    <a:bodyPr/>
                    <a:lstStyle/>
                    <a:p>
                      <a:pPr algn="l" rtl="0">
                        <a:lnSpc>
                          <a:spcPct val="107000"/>
                        </a:lnSpc>
                        <a:spcAft>
                          <a:spcPts val="800"/>
                        </a:spcAft>
                      </a:pPr>
                      <a:r>
                        <a:rPr lang="en-US" sz="1200" b="1">
                          <a:effectLst/>
                        </a:rPr>
                        <a:t>As long as the aerostat appears inside the picture frame, it could be detected no matter what speed it flies.</a:t>
                      </a:r>
                    </a:p>
                    <a:p>
                      <a:pPr algn="l" rtl="0">
                        <a:lnSpc>
                          <a:spcPct val="107000"/>
                        </a:lnSpc>
                        <a:spcAft>
                          <a:spcPts val="800"/>
                        </a:spcAft>
                      </a:pPr>
                      <a:r>
                        <a:rPr lang="en-US" sz="1200" b="1" dirty="0">
                          <a:effectLst/>
                        </a:rPr>
                        <a:t> </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tc>
                  <a:txBody>
                    <a:bodyPr/>
                    <a:lstStyle/>
                    <a:p>
                      <a:pPr algn="l" rtl="0">
                        <a:lnSpc>
                          <a:spcPct val="107000"/>
                        </a:lnSpc>
                        <a:spcAft>
                          <a:spcPts val="800"/>
                        </a:spcAft>
                      </a:pPr>
                      <a:r>
                        <a:rPr lang="en-US" sz="1200" b="1" dirty="0">
                          <a:effectLst/>
                          <a:latin typeface="Calibri" panose="020F0502020204030204" pitchFamily="34" charset="0"/>
                          <a:ea typeface="Calibri" panose="020F0502020204030204" pitchFamily="34" charset="0"/>
                          <a:cs typeface="Arial" panose="020B0604020202020204" pitchFamily="34" charset="0"/>
                        </a:rPr>
                        <a:t>Could not be tested as there is no Radio module , and the system could not work wirelessly for the test</a:t>
                      </a:r>
                    </a:p>
                  </a:txBody>
                  <a:tcPr marL="39941" marR="39941" marT="0" marB="0"/>
                </a:tc>
                <a:extLst>
                  <a:ext uri="{0D108BD9-81ED-4DB2-BD59-A6C34878D82A}">
                    <a16:rowId xmlns:a16="http://schemas.microsoft.com/office/drawing/2014/main" val="3938145111"/>
                  </a:ext>
                </a:extLst>
              </a:tr>
              <a:tr h="601516">
                <a:tc>
                  <a:txBody>
                    <a:bodyPr/>
                    <a:lstStyle/>
                    <a:p>
                      <a:pPr algn="l" rtl="0">
                        <a:lnSpc>
                          <a:spcPct val="107000"/>
                        </a:lnSpc>
                        <a:spcAft>
                          <a:spcPts val="800"/>
                        </a:spcAft>
                      </a:pPr>
                      <a:r>
                        <a:rPr lang="en-US" sz="1200" b="1" dirty="0">
                          <a:effectLst/>
                        </a:rPr>
                        <a:t>High Wind-Speed Effectiveness</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tc>
                  <a:txBody>
                    <a:bodyPr/>
                    <a:lstStyle/>
                    <a:p>
                      <a:pPr algn="l" rtl="0">
                        <a:lnSpc>
                          <a:spcPct val="107000"/>
                        </a:lnSpc>
                        <a:spcAft>
                          <a:spcPts val="800"/>
                        </a:spcAft>
                      </a:pPr>
                      <a:r>
                        <a:rPr lang="en-US" sz="1200" b="1" dirty="0">
                          <a:effectLst/>
                        </a:rPr>
                        <a:t>The drone must operate in high wind speeds environment</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tc>
                  <a:txBody>
                    <a:bodyPr/>
                    <a:lstStyle/>
                    <a:p>
                      <a:pPr algn="l" rtl="0">
                        <a:lnSpc>
                          <a:spcPct val="107000"/>
                        </a:lnSpc>
                        <a:spcAft>
                          <a:spcPts val="800"/>
                        </a:spcAft>
                      </a:pPr>
                      <a:r>
                        <a:rPr lang="en-US" sz="1200" b="1" dirty="0">
                          <a:effectLst/>
                        </a:rPr>
                        <a:t>P4XFlow as well as DJI's drone stabilization system should be sufficient for wind handling</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1" dirty="0">
                          <a:effectLst/>
                          <a:latin typeface="Calibri" panose="020F0502020204030204" pitchFamily="34" charset="0"/>
                          <a:ea typeface="Calibri" panose="020F0502020204030204" pitchFamily="34" charset="0"/>
                          <a:cs typeface="Arial" panose="020B0604020202020204" pitchFamily="34" charset="0"/>
                        </a:rPr>
                        <a:t>Could not be tested as there is no Radio module , and the system could not work wirelessly for the test</a:t>
                      </a:r>
                    </a:p>
                    <a:p>
                      <a:pPr algn="l" rtl="0">
                        <a:lnSpc>
                          <a:spcPct val="107000"/>
                        </a:lnSpc>
                        <a:spcAft>
                          <a:spcPts val="800"/>
                        </a:spcAft>
                      </a:pP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39941" marR="39941" marT="0" marB="0"/>
                </a:tc>
                <a:extLst>
                  <a:ext uri="{0D108BD9-81ED-4DB2-BD59-A6C34878D82A}">
                    <a16:rowId xmlns:a16="http://schemas.microsoft.com/office/drawing/2014/main" val="345299258"/>
                  </a:ext>
                </a:extLst>
              </a:tr>
            </a:tbl>
          </a:graphicData>
        </a:graphic>
      </p:graphicFrame>
    </p:spTree>
    <p:extLst>
      <p:ext uri="{BB962C8B-B14F-4D97-AF65-F5344CB8AC3E}">
        <p14:creationId xmlns:p14="http://schemas.microsoft.com/office/powerpoint/2010/main" val="1657510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כותרת 1">
            <a:extLst>
              <a:ext uri="{FF2B5EF4-FFF2-40B4-BE49-F238E27FC236}">
                <a16:creationId xmlns:a16="http://schemas.microsoft.com/office/drawing/2014/main" id="{EF9808C5-9E0F-41D1-A03A-C3768960F896}"/>
              </a:ext>
            </a:extLst>
          </p:cNvPr>
          <p:cNvSpPr>
            <a:spLocks noGrp="1"/>
          </p:cNvSpPr>
          <p:nvPr>
            <p:ph type="title"/>
          </p:nvPr>
        </p:nvSpPr>
        <p:spPr>
          <a:xfrm>
            <a:off x="838200" y="808370"/>
            <a:ext cx="8381214" cy="860174"/>
          </a:xfrm>
        </p:spPr>
        <p:txBody>
          <a:bodyPr>
            <a:normAutofit/>
          </a:bodyPr>
          <a:lstStyle/>
          <a:p>
            <a:pPr algn="l" rtl="0"/>
            <a:r>
              <a:rPr lang="en-US" sz="3600" dirty="0">
                <a:solidFill>
                  <a:srgbClr val="FFFFFF"/>
                </a:solidFill>
              </a:rPr>
              <a:t>GUI </a:t>
            </a:r>
            <a:r>
              <a:rPr lang="en-US" sz="3600" dirty="0" err="1">
                <a:solidFill>
                  <a:srgbClr val="FFFFFF"/>
                </a:solidFill>
              </a:rPr>
              <a:t>Demostration</a:t>
            </a:r>
            <a:endParaRPr lang="he-IL" sz="3600" dirty="0">
              <a:solidFill>
                <a:srgbClr val="FFFFFF"/>
              </a:solidFill>
            </a:endParaRPr>
          </a:p>
        </p:txBody>
      </p:sp>
      <p:sp>
        <p:nvSpPr>
          <p:cNvPr id="3" name="מציין מיקום של מספר שקופית 2">
            <a:extLst>
              <a:ext uri="{FF2B5EF4-FFF2-40B4-BE49-F238E27FC236}">
                <a16:creationId xmlns:a16="http://schemas.microsoft.com/office/drawing/2014/main" id="{2B612CE1-7EBF-4EC3-9DB3-8FA237562984}"/>
              </a:ext>
            </a:extLst>
          </p:cNvPr>
          <p:cNvSpPr>
            <a:spLocks noGrp="1"/>
          </p:cNvSpPr>
          <p:nvPr>
            <p:ph type="sldNum" sz="quarter" idx="12"/>
          </p:nvPr>
        </p:nvSpPr>
        <p:spPr>
          <a:xfrm>
            <a:off x="11591945" y="6356349"/>
            <a:ext cx="2743200" cy="365125"/>
          </a:xfrm>
        </p:spPr>
        <p:txBody>
          <a:bodyPr/>
          <a:lstStyle/>
          <a:p>
            <a:fld id="{345A191D-0787-41FD-BEDC-FD39F2236F42}" type="slidenum">
              <a:rPr lang="he-IL" sz="1400" b="1" smtClean="0"/>
              <a:t>14</a:t>
            </a:fld>
            <a:endParaRPr lang="he-IL" b="1" dirty="0"/>
          </a:p>
        </p:txBody>
      </p:sp>
      <p:pic>
        <p:nvPicPr>
          <p:cNvPr id="7" name="RecordedVideo">
            <a:hlinkClick r:id="" action="ppaction://media"/>
            <a:extLst>
              <a:ext uri="{FF2B5EF4-FFF2-40B4-BE49-F238E27FC236}">
                <a16:creationId xmlns:a16="http://schemas.microsoft.com/office/drawing/2014/main" id="{21189008-B376-4E93-805E-7E5B892D4F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5190" y="1959662"/>
            <a:ext cx="8357747" cy="4701233"/>
          </a:xfrm>
          <a:prstGeom prst="rect">
            <a:avLst/>
          </a:prstGeom>
        </p:spPr>
      </p:pic>
    </p:spTree>
    <p:extLst>
      <p:ext uri="{BB962C8B-B14F-4D97-AF65-F5344CB8AC3E}">
        <p14:creationId xmlns:p14="http://schemas.microsoft.com/office/powerpoint/2010/main" val="301158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כותרת 1">
            <a:extLst>
              <a:ext uri="{FF2B5EF4-FFF2-40B4-BE49-F238E27FC236}">
                <a16:creationId xmlns:a16="http://schemas.microsoft.com/office/drawing/2014/main" id="{EF9808C5-9E0F-41D1-A03A-C3768960F896}"/>
              </a:ext>
            </a:extLst>
          </p:cNvPr>
          <p:cNvSpPr>
            <a:spLocks noGrp="1"/>
          </p:cNvSpPr>
          <p:nvPr>
            <p:ph type="title"/>
          </p:nvPr>
        </p:nvSpPr>
        <p:spPr>
          <a:xfrm>
            <a:off x="838200" y="808370"/>
            <a:ext cx="8381214" cy="860174"/>
          </a:xfrm>
        </p:spPr>
        <p:txBody>
          <a:bodyPr>
            <a:normAutofit/>
          </a:bodyPr>
          <a:lstStyle/>
          <a:p>
            <a:pPr algn="l" rtl="0"/>
            <a:r>
              <a:rPr lang="en-US" sz="3600" dirty="0">
                <a:solidFill>
                  <a:srgbClr val="FFFFFF"/>
                </a:solidFill>
              </a:rPr>
              <a:t>Liquidation Demonstration</a:t>
            </a:r>
            <a:endParaRPr lang="he-IL" sz="3600" dirty="0">
              <a:solidFill>
                <a:srgbClr val="FFFFFF"/>
              </a:solidFill>
            </a:endParaRPr>
          </a:p>
        </p:txBody>
      </p:sp>
      <p:sp>
        <p:nvSpPr>
          <p:cNvPr id="3" name="מציין מיקום של מספר שקופית 2">
            <a:extLst>
              <a:ext uri="{FF2B5EF4-FFF2-40B4-BE49-F238E27FC236}">
                <a16:creationId xmlns:a16="http://schemas.microsoft.com/office/drawing/2014/main" id="{2B612CE1-7EBF-4EC3-9DB3-8FA237562984}"/>
              </a:ext>
            </a:extLst>
          </p:cNvPr>
          <p:cNvSpPr>
            <a:spLocks noGrp="1"/>
          </p:cNvSpPr>
          <p:nvPr>
            <p:ph type="sldNum" sz="quarter" idx="12"/>
          </p:nvPr>
        </p:nvSpPr>
        <p:spPr>
          <a:xfrm>
            <a:off x="11633713" y="6376514"/>
            <a:ext cx="2743200" cy="365125"/>
          </a:xfrm>
        </p:spPr>
        <p:txBody>
          <a:bodyPr/>
          <a:lstStyle/>
          <a:p>
            <a:fld id="{345A191D-0787-41FD-BEDC-FD39F2236F42}" type="slidenum">
              <a:rPr lang="he-IL" sz="1400" b="1" smtClean="0"/>
              <a:t>15</a:t>
            </a:fld>
            <a:endParaRPr lang="he-IL" sz="1400" b="1" dirty="0"/>
          </a:p>
        </p:txBody>
      </p:sp>
      <p:pic>
        <p:nvPicPr>
          <p:cNvPr id="4" name="20220108_224440">
            <a:hlinkClick r:id="" action="ppaction://media"/>
            <a:extLst>
              <a:ext uri="{FF2B5EF4-FFF2-40B4-BE49-F238E27FC236}">
                <a16:creationId xmlns:a16="http://schemas.microsoft.com/office/drawing/2014/main" id="{6134AF21-1EF1-4EAB-90A5-E3371E59AA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65133" y="1985062"/>
            <a:ext cx="2426882" cy="4314456"/>
          </a:xfrm>
          <a:prstGeom prst="rect">
            <a:avLst/>
          </a:prstGeom>
        </p:spPr>
      </p:pic>
    </p:spTree>
    <p:extLst>
      <p:ext uri="{BB962C8B-B14F-4D97-AF65-F5344CB8AC3E}">
        <p14:creationId xmlns:p14="http://schemas.microsoft.com/office/powerpoint/2010/main" val="281510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כותרת 1">
            <a:extLst>
              <a:ext uri="{FF2B5EF4-FFF2-40B4-BE49-F238E27FC236}">
                <a16:creationId xmlns:a16="http://schemas.microsoft.com/office/drawing/2014/main" id="{EF9808C5-9E0F-41D1-A03A-C3768960F896}"/>
              </a:ext>
            </a:extLst>
          </p:cNvPr>
          <p:cNvSpPr>
            <a:spLocks noGrp="1"/>
          </p:cNvSpPr>
          <p:nvPr>
            <p:ph type="title"/>
          </p:nvPr>
        </p:nvSpPr>
        <p:spPr>
          <a:xfrm>
            <a:off x="838200" y="808370"/>
            <a:ext cx="8381214" cy="860174"/>
          </a:xfrm>
        </p:spPr>
        <p:txBody>
          <a:bodyPr>
            <a:normAutofit/>
          </a:bodyPr>
          <a:lstStyle/>
          <a:p>
            <a:pPr algn="l" rtl="0"/>
            <a:r>
              <a:rPr lang="en-US" sz="3600" dirty="0">
                <a:solidFill>
                  <a:srgbClr val="FFFFFF"/>
                </a:solidFill>
              </a:rPr>
              <a:t>What did go well ?</a:t>
            </a:r>
            <a:endParaRPr lang="he-IL" sz="3600" dirty="0">
              <a:solidFill>
                <a:srgbClr val="FFFFFF"/>
              </a:solidFill>
            </a:endParaRPr>
          </a:p>
        </p:txBody>
      </p:sp>
      <p:sp>
        <p:nvSpPr>
          <p:cNvPr id="3" name="מציין מיקום של מספר שקופית 2">
            <a:extLst>
              <a:ext uri="{FF2B5EF4-FFF2-40B4-BE49-F238E27FC236}">
                <a16:creationId xmlns:a16="http://schemas.microsoft.com/office/drawing/2014/main" id="{2B612CE1-7EBF-4EC3-9DB3-8FA237562984}"/>
              </a:ext>
            </a:extLst>
          </p:cNvPr>
          <p:cNvSpPr>
            <a:spLocks noGrp="1"/>
          </p:cNvSpPr>
          <p:nvPr>
            <p:ph type="sldNum" sz="quarter" idx="12"/>
          </p:nvPr>
        </p:nvSpPr>
        <p:spPr>
          <a:xfrm>
            <a:off x="11601245" y="6247566"/>
            <a:ext cx="2743200" cy="365125"/>
          </a:xfrm>
        </p:spPr>
        <p:txBody>
          <a:bodyPr/>
          <a:lstStyle/>
          <a:p>
            <a:fld id="{345A191D-0787-41FD-BEDC-FD39F2236F42}" type="slidenum">
              <a:rPr lang="he-IL" sz="1400" b="1" smtClean="0"/>
              <a:t>16</a:t>
            </a:fld>
            <a:endParaRPr lang="he-IL" b="1" dirty="0"/>
          </a:p>
        </p:txBody>
      </p:sp>
      <p:sp>
        <p:nvSpPr>
          <p:cNvPr id="4" name="תיבת טקסט 3">
            <a:extLst>
              <a:ext uri="{FF2B5EF4-FFF2-40B4-BE49-F238E27FC236}">
                <a16:creationId xmlns:a16="http://schemas.microsoft.com/office/drawing/2014/main" id="{4DF43B47-B1D4-404C-A7AC-3C99CCB8C228}"/>
              </a:ext>
            </a:extLst>
          </p:cNvPr>
          <p:cNvSpPr txBox="1"/>
          <p:nvPr/>
        </p:nvSpPr>
        <p:spPr>
          <a:xfrm>
            <a:off x="1072736" y="2560336"/>
            <a:ext cx="10369484" cy="2585323"/>
          </a:xfrm>
          <a:prstGeom prst="rect">
            <a:avLst/>
          </a:prstGeom>
          <a:noFill/>
        </p:spPr>
        <p:txBody>
          <a:bodyPr wrap="square" rtlCol="1">
            <a:spAutoFit/>
          </a:bodyPr>
          <a:lstStyle/>
          <a:p>
            <a:pPr marL="285750" indent="-285750" algn="l" rtl="0">
              <a:buFont typeface="Arial" panose="020B0604020202020204" pitchFamily="34" charset="0"/>
              <a:buChar char="•"/>
            </a:pPr>
            <a:r>
              <a:rPr lang="en-US" dirty="0"/>
              <a:t>We implemented a new algorithm for balloons detection</a:t>
            </a:r>
            <a:br>
              <a:rPr lang="en-US" dirty="0"/>
            </a:br>
            <a:endParaRPr lang="en-US" dirty="0"/>
          </a:p>
          <a:p>
            <a:pPr marL="285750" indent="-285750" algn="l" rtl="0">
              <a:buFont typeface="Arial" panose="020B0604020202020204" pitchFamily="34" charset="0"/>
              <a:buChar char="•"/>
            </a:pPr>
            <a:r>
              <a:rPr lang="en-US" dirty="0"/>
              <a:t>Our balloon algorithm average inference speed per frame is 0.025ms = 40 FPS on </a:t>
            </a:r>
            <a:r>
              <a:rPr lang="en-US"/>
              <a:t>average.</a:t>
            </a:r>
            <a:br>
              <a:rPr lang="en-US" dirty="0">
                <a:highlight>
                  <a:srgbClr val="FFFF00"/>
                </a:highlight>
              </a:rPr>
            </a:br>
            <a:endParaRPr lang="en-US" dirty="0">
              <a:highlight>
                <a:srgbClr val="FFFF00"/>
              </a:highlight>
            </a:endParaRPr>
          </a:p>
          <a:p>
            <a:pPr marL="285750" indent="-285750" algn="l" rtl="0">
              <a:buFont typeface="Arial" panose="020B0604020202020204" pitchFamily="34" charset="0"/>
              <a:buChar char="•"/>
            </a:pPr>
            <a:r>
              <a:rPr lang="en-US" dirty="0"/>
              <a:t>We connected the laser mechanism to the algorithm, and it successfully point the laser beam to the target</a:t>
            </a:r>
            <a:br>
              <a:rPr lang="en-US" dirty="0"/>
            </a:br>
            <a:endParaRPr lang="en-US" dirty="0">
              <a:highlight>
                <a:srgbClr val="FFFF00"/>
              </a:highlight>
            </a:endParaRPr>
          </a:p>
          <a:p>
            <a:pPr marL="285750" indent="-285750" algn="l" rtl="0">
              <a:buFont typeface="Arial" panose="020B0604020202020204" pitchFamily="34" charset="0"/>
              <a:buChar char="•"/>
            </a:pPr>
            <a:r>
              <a:rPr lang="en-US" dirty="0"/>
              <a:t>We learned how to use and implement OpenCV library and modules in our algorithm</a:t>
            </a:r>
            <a:br>
              <a:rPr lang="en-US" dirty="0"/>
            </a:br>
            <a:endParaRPr lang="en-US" dirty="0"/>
          </a:p>
          <a:p>
            <a:pPr marL="285750" indent="-285750" algn="l" rtl="0">
              <a:buFont typeface="Arial" panose="020B0604020202020204" pitchFamily="34" charset="0"/>
              <a:buChar char="•"/>
            </a:pPr>
            <a:endParaRPr lang="he-IL" dirty="0"/>
          </a:p>
        </p:txBody>
      </p:sp>
    </p:spTree>
    <p:extLst>
      <p:ext uri="{BB962C8B-B14F-4D97-AF65-F5344CB8AC3E}">
        <p14:creationId xmlns:p14="http://schemas.microsoft.com/office/powerpoint/2010/main" val="3147511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כותרת 1">
            <a:extLst>
              <a:ext uri="{FF2B5EF4-FFF2-40B4-BE49-F238E27FC236}">
                <a16:creationId xmlns:a16="http://schemas.microsoft.com/office/drawing/2014/main" id="{EF9808C5-9E0F-41D1-A03A-C3768960F896}"/>
              </a:ext>
            </a:extLst>
          </p:cNvPr>
          <p:cNvSpPr>
            <a:spLocks noGrp="1"/>
          </p:cNvSpPr>
          <p:nvPr>
            <p:ph type="title"/>
          </p:nvPr>
        </p:nvSpPr>
        <p:spPr>
          <a:xfrm>
            <a:off x="838200" y="808370"/>
            <a:ext cx="8381214" cy="860174"/>
          </a:xfrm>
        </p:spPr>
        <p:txBody>
          <a:bodyPr>
            <a:normAutofit/>
          </a:bodyPr>
          <a:lstStyle/>
          <a:p>
            <a:pPr algn="l" rtl="0"/>
            <a:r>
              <a:rPr lang="en-US" sz="3600" dirty="0">
                <a:solidFill>
                  <a:srgbClr val="FFFFFF"/>
                </a:solidFill>
              </a:rPr>
              <a:t>What didn’t go well ?</a:t>
            </a:r>
            <a:endParaRPr lang="he-IL" sz="3600" dirty="0">
              <a:solidFill>
                <a:srgbClr val="FFFFFF"/>
              </a:solidFill>
            </a:endParaRPr>
          </a:p>
        </p:txBody>
      </p:sp>
      <p:sp>
        <p:nvSpPr>
          <p:cNvPr id="3" name="מציין מיקום של מספר שקופית 2">
            <a:extLst>
              <a:ext uri="{FF2B5EF4-FFF2-40B4-BE49-F238E27FC236}">
                <a16:creationId xmlns:a16="http://schemas.microsoft.com/office/drawing/2014/main" id="{2B612CE1-7EBF-4EC3-9DB3-8FA237562984}"/>
              </a:ext>
            </a:extLst>
          </p:cNvPr>
          <p:cNvSpPr>
            <a:spLocks noGrp="1"/>
          </p:cNvSpPr>
          <p:nvPr>
            <p:ph type="sldNum" sz="quarter" idx="12"/>
          </p:nvPr>
        </p:nvSpPr>
        <p:spPr>
          <a:xfrm>
            <a:off x="11601245" y="6247566"/>
            <a:ext cx="2743200" cy="365125"/>
          </a:xfrm>
        </p:spPr>
        <p:txBody>
          <a:bodyPr/>
          <a:lstStyle/>
          <a:p>
            <a:fld id="{345A191D-0787-41FD-BEDC-FD39F2236F42}" type="slidenum">
              <a:rPr lang="he-IL" sz="1400" b="1" smtClean="0"/>
              <a:t>17</a:t>
            </a:fld>
            <a:endParaRPr lang="he-IL" b="1" dirty="0"/>
          </a:p>
        </p:txBody>
      </p:sp>
      <p:sp>
        <p:nvSpPr>
          <p:cNvPr id="4" name="תיבת טקסט 3">
            <a:extLst>
              <a:ext uri="{FF2B5EF4-FFF2-40B4-BE49-F238E27FC236}">
                <a16:creationId xmlns:a16="http://schemas.microsoft.com/office/drawing/2014/main" id="{4DF43B47-B1D4-404C-A7AC-3C99CCB8C228}"/>
              </a:ext>
            </a:extLst>
          </p:cNvPr>
          <p:cNvSpPr txBox="1"/>
          <p:nvPr/>
        </p:nvSpPr>
        <p:spPr>
          <a:xfrm>
            <a:off x="1231761" y="2461768"/>
            <a:ext cx="10369484" cy="3970318"/>
          </a:xfrm>
          <a:prstGeom prst="rect">
            <a:avLst/>
          </a:prstGeom>
          <a:noFill/>
        </p:spPr>
        <p:txBody>
          <a:bodyPr wrap="square" rtlCol="1">
            <a:spAutoFit/>
          </a:bodyPr>
          <a:lstStyle/>
          <a:p>
            <a:pPr marL="285750" indent="-285750" algn="l" rtl="0">
              <a:buFont typeface="Arial" panose="020B0604020202020204" pitchFamily="34" charset="0"/>
              <a:buChar char="•"/>
            </a:pPr>
            <a:r>
              <a:rPr lang="en-US" dirty="0"/>
              <a:t>We didn’t receive the </a:t>
            </a:r>
            <a:r>
              <a:rPr lang="en-US" dirty="0" err="1"/>
              <a:t>SiK</a:t>
            </a:r>
            <a:r>
              <a:rPr lang="en-US" dirty="0"/>
              <a:t> Radio Antenna module, so we couldn’t test the laser mechanism operation wirelessly.</a:t>
            </a:r>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r>
              <a:rPr lang="en-US" dirty="0"/>
              <a:t>A battery for the Pixhawk, Laser Module and Mechanism is missing.</a:t>
            </a:r>
            <a:br>
              <a:rPr lang="en-US" dirty="0"/>
            </a:br>
            <a:endParaRPr lang="en-US" dirty="0"/>
          </a:p>
          <a:p>
            <a:pPr marL="285750" indent="-285750" algn="l" rtl="0">
              <a:buFont typeface="Arial" panose="020B0604020202020204" pitchFamily="34" charset="0"/>
              <a:buChar char="•"/>
            </a:pPr>
            <a:r>
              <a:rPr lang="en-US" dirty="0"/>
              <a:t>The previous aerostat detection algorithm didn’t work in real time, so we had to implement and learn another one.</a:t>
            </a:r>
            <a:br>
              <a:rPr lang="en-US" dirty="0"/>
            </a:br>
            <a:endParaRPr lang="en-US" dirty="0"/>
          </a:p>
          <a:p>
            <a:pPr marL="285750" indent="-285750" algn="l" rtl="0">
              <a:buFont typeface="Arial" panose="020B0604020202020204" pitchFamily="34" charset="0"/>
              <a:buChar char="•"/>
            </a:pPr>
            <a:r>
              <a:rPr lang="en-US" dirty="0"/>
              <a:t>Our attempts to make the camouflage detection algorithm work in real time from camera stream was unsuccessful.</a:t>
            </a:r>
            <a:br>
              <a:rPr lang="en-US" dirty="0"/>
            </a:br>
            <a:endParaRPr lang="en-US" dirty="0"/>
          </a:p>
          <a:p>
            <a:pPr algn="l" rtl="0"/>
            <a:endParaRPr lang="en-US" dirty="0"/>
          </a:p>
          <a:p>
            <a:pPr marL="285750" indent="-285750" algn="l" rtl="0">
              <a:buFont typeface="Arial" panose="020B0604020202020204" pitchFamily="34" charset="0"/>
              <a:buChar char="•"/>
            </a:pPr>
            <a:endParaRPr lang="en-US" dirty="0"/>
          </a:p>
          <a:p>
            <a:pPr marL="285750" indent="-285750" algn="l" rtl="0">
              <a:buFont typeface="Arial" panose="020B0604020202020204" pitchFamily="34" charset="0"/>
              <a:buChar char="•"/>
            </a:pPr>
            <a:endParaRPr lang="he-IL" dirty="0"/>
          </a:p>
        </p:txBody>
      </p:sp>
    </p:spTree>
    <p:extLst>
      <p:ext uri="{BB962C8B-B14F-4D97-AF65-F5344CB8AC3E}">
        <p14:creationId xmlns:p14="http://schemas.microsoft.com/office/powerpoint/2010/main" val="1510306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2A77AA8-B41C-463C-AB77-C42C33F05E64}"/>
              </a:ext>
            </a:extLst>
          </p:cNvPr>
          <p:cNvSpPr>
            <a:spLocks noGrp="1"/>
          </p:cNvSpPr>
          <p:nvPr>
            <p:ph type="title"/>
          </p:nvPr>
        </p:nvSpPr>
        <p:spPr>
          <a:xfrm>
            <a:off x="1036684" y="1152144"/>
            <a:ext cx="3888999" cy="3072393"/>
          </a:xfrm>
        </p:spPr>
        <p:txBody>
          <a:bodyPr vert="horz" lIns="91440" tIns="45720" rIns="91440" bIns="45720" rtlCol="0" anchor="b">
            <a:normAutofit/>
          </a:bodyPr>
          <a:lstStyle/>
          <a:p>
            <a:pPr algn="l" rtl="0"/>
            <a:r>
              <a:rPr lang="en-US" sz="5600" dirty="0"/>
              <a:t>GUI</a:t>
            </a:r>
          </a:p>
        </p:txBody>
      </p:sp>
      <p:sp>
        <p:nvSpPr>
          <p:cNvPr id="28" name="Rectangle 2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31"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של מספר שקופית 2">
            <a:extLst>
              <a:ext uri="{FF2B5EF4-FFF2-40B4-BE49-F238E27FC236}">
                <a16:creationId xmlns:a16="http://schemas.microsoft.com/office/drawing/2014/main" id="{3D135930-C469-46A2-BECD-7E1E10D5242A}"/>
              </a:ext>
            </a:extLst>
          </p:cNvPr>
          <p:cNvSpPr>
            <a:spLocks noGrp="1"/>
          </p:cNvSpPr>
          <p:nvPr>
            <p:ph type="sldNum" sz="quarter" idx="12"/>
          </p:nvPr>
        </p:nvSpPr>
        <p:spPr>
          <a:xfrm>
            <a:off x="11743676" y="6510516"/>
            <a:ext cx="457200" cy="365125"/>
          </a:xfrm>
        </p:spPr>
        <p:txBody>
          <a:bodyPr vert="horz" lIns="91440" tIns="45720" rIns="91440" bIns="45720" rtlCol="0" anchor="ctr">
            <a:normAutofit/>
          </a:bodyPr>
          <a:lstStyle/>
          <a:p>
            <a:pPr algn="ctr" rtl="0">
              <a:spcAft>
                <a:spcPts val="600"/>
              </a:spcAft>
            </a:pPr>
            <a:fld id="{345A191D-0787-41FD-BEDC-FD39F2236F42}" type="slidenum">
              <a:rPr lang="en-US" sz="1400" b="1">
                <a:solidFill>
                  <a:schemeClr val="bg1">
                    <a:lumMod val="50000"/>
                  </a:schemeClr>
                </a:solidFill>
              </a:rPr>
              <a:pPr algn="ctr" rtl="0">
                <a:spcAft>
                  <a:spcPts val="600"/>
                </a:spcAft>
              </a:pPr>
              <a:t>18</a:t>
            </a:fld>
            <a:endParaRPr lang="en-US" b="1" dirty="0">
              <a:solidFill>
                <a:schemeClr val="bg1">
                  <a:lumMod val="50000"/>
                </a:schemeClr>
              </a:solidFill>
            </a:endParaRPr>
          </a:p>
        </p:txBody>
      </p:sp>
      <p:pic>
        <p:nvPicPr>
          <p:cNvPr id="5" name="תמונה 4">
            <a:extLst>
              <a:ext uri="{FF2B5EF4-FFF2-40B4-BE49-F238E27FC236}">
                <a16:creationId xmlns:a16="http://schemas.microsoft.com/office/drawing/2014/main" id="{E6DFA82F-B1DF-425F-B79D-3A28119393C6}"/>
              </a:ext>
            </a:extLst>
          </p:cNvPr>
          <p:cNvPicPr>
            <a:picLocks noChangeAspect="1"/>
          </p:cNvPicPr>
          <p:nvPr/>
        </p:nvPicPr>
        <p:blipFill>
          <a:blip r:embed="rId2"/>
          <a:stretch>
            <a:fillRect/>
          </a:stretch>
        </p:blipFill>
        <p:spPr>
          <a:xfrm>
            <a:off x="7009478" y="3464139"/>
            <a:ext cx="4958778" cy="3120504"/>
          </a:xfrm>
          <a:prstGeom prst="rect">
            <a:avLst/>
          </a:prstGeom>
        </p:spPr>
      </p:pic>
      <p:pic>
        <p:nvPicPr>
          <p:cNvPr id="9" name="תמונה 8">
            <a:extLst>
              <a:ext uri="{FF2B5EF4-FFF2-40B4-BE49-F238E27FC236}">
                <a16:creationId xmlns:a16="http://schemas.microsoft.com/office/drawing/2014/main" id="{CACB96E5-BC9A-4143-BBB3-378CB2D582F4}"/>
              </a:ext>
            </a:extLst>
          </p:cNvPr>
          <p:cNvPicPr>
            <a:picLocks noChangeAspect="1"/>
          </p:cNvPicPr>
          <p:nvPr/>
        </p:nvPicPr>
        <p:blipFill>
          <a:blip r:embed="rId3"/>
          <a:stretch>
            <a:fillRect/>
          </a:stretch>
        </p:blipFill>
        <p:spPr>
          <a:xfrm>
            <a:off x="3417076" y="51364"/>
            <a:ext cx="8500504" cy="3451519"/>
          </a:xfrm>
          <a:prstGeom prst="rect">
            <a:avLst/>
          </a:prstGeom>
        </p:spPr>
      </p:pic>
      <p:pic>
        <p:nvPicPr>
          <p:cNvPr id="11" name="תמונה 10">
            <a:extLst>
              <a:ext uri="{FF2B5EF4-FFF2-40B4-BE49-F238E27FC236}">
                <a16:creationId xmlns:a16="http://schemas.microsoft.com/office/drawing/2014/main" id="{0C188A5A-CA81-4A30-A300-2552A5D63177}"/>
              </a:ext>
            </a:extLst>
          </p:cNvPr>
          <p:cNvPicPr>
            <a:picLocks noChangeAspect="1"/>
          </p:cNvPicPr>
          <p:nvPr/>
        </p:nvPicPr>
        <p:blipFill>
          <a:blip r:embed="rId4"/>
          <a:stretch>
            <a:fillRect/>
          </a:stretch>
        </p:blipFill>
        <p:spPr>
          <a:xfrm>
            <a:off x="3366400" y="2587400"/>
            <a:ext cx="3639058" cy="4032526"/>
          </a:xfrm>
          <a:prstGeom prst="rect">
            <a:avLst/>
          </a:prstGeom>
        </p:spPr>
      </p:pic>
      <p:sp>
        <p:nvSpPr>
          <p:cNvPr id="4" name="הסבר: קו עם קו אנכי 3">
            <a:extLst>
              <a:ext uri="{FF2B5EF4-FFF2-40B4-BE49-F238E27FC236}">
                <a16:creationId xmlns:a16="http://schemas.microsoft.com/office/drawing/2014/main" id="{04238A98-8782-4553-A8E8-4842AEA675A3}"/>
              </a:ext>
            </a:extLst>
          </p:cNvPr>
          <p:cNvSpPr/>
          <p:nvPr/>
        </p:nvSpPr>
        <p:spPr>
          <a:xfrm>
            <a:off x="10610022" y="705678"/>
            <a:ext cx="919369" cy="367748"/>
          </a:xfrm>
          <a:prstGeom prst="accentCallout1">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100" dirty="0"/>
              <a:t>Probability</a:t>
            </a:r>
            <a:endParaRPr lang="he-IL" sz="1100" dirty="0"/>
          </a:p>
        </p:txBody>
      </p:sp>
      <p:sp>
        <p:nvSpPr>
          <p:cNvPr id="51" name="הסבר: קו עם קו אנכי 50">
            <a:extLst>
              <a:ext uri="{FF2B5EF4-FFF2-40B4-BE49-F238E27FC236}">
                <a16:creationId xmlns:a16="http://schemas.microsoft.com/office/drawing/2014/main" id="{ABA81572-B88E-46B5-904E-DFCFE1094D30}"/>
              </a:ext>
            </a:extLst>
          </p:cNvPr>
          <p:cNvSpPr/>
          <p:nvPr/>
        </p:nvSpPr>
        <p:spPr>
          <a:xfrm>
            <a:off x="9374490" y="621195"/>
            <a:ext cx="919369" cy="367748"/>
          </a:xfrm>
          <a:prstGeom prst="accentCallout1">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100" dirty="0"/>
              <a:t>Class</a:t>
            </a:r>
            <a:endParaRPr lang="he-IL" sz="1100" dirty="0"/>
          </a:p>
        </p:txBody>
      </p:sp>
      <p:sp>
        <p:nvSpPr>
          <p:cNvPr id="6" name="תיבת טקסט 5">
            <a:extLst>
              <a:ext uri="{FF2B5EF4-FFF2-40B4-BE49-F238E27FC236}">
                <a16:creationId xmlns:a16="http://schemas.microsoft.com/office/drawing/2014/main" id="{10BEE90B-1BA1-40BD-9665-9DC51DC1B1D9}"/>
              </a:ext>
            </a:extLst>
          </p:cNvPr>
          <p:cNvSpPr txBox="1"/>
          <p:nvPr/>
        </p:nvSpPr>
        <p:spPr>
          <a:xfrm>
            <a:off x="3193594" y="3748405"/>
            <a:ext cx="1885302" cy="369332"/>
          </a:xfrm>
          <a:prstGeom prst="rect">
            <a:avLst/>
          </a:prstGeom>
          <a:noFill/>
        </p:spPr>
        <p:txBody>
          <a:bodyPr wrap="square" rtlCol="1">
            <a:spAutoFit/>
          </a:bodyPr>
          <a:lstStyle/>
          <a:p>
            <a:r>
              <a:rPr lang="en-US" b="1" dirty="0">
                <a:solidFill>
                  <a:schemeClr val="bg1"/>
                </a:solidFill>
                <a:highlight>
                  <a:srgbClr val="008000"/>
                </a:highlight>
              </a:rPr>
              <a:t>X    Y     W     H</a:t>
            </a:r>
            <a:endParaRPr lang="he-IL" b="1" dirty="0">
              <a:solidFill>
                <a:schemeClr val="bg1"/>
              </a:solidFill>
              <a:highlight>
                <a:srgbClr val="008000"/>
              </a:highlight>
            </a:endParaRPr>
          </a:p>
        </p:txBody>
      </p:sp>
      <p:sp>
        <p:nvSpPr>
          <p:cNvPr id="54" name="תיבת טקסט 53">
            <a:extLst>
              <a:ext uri="{FF2B5EF4-FFF2-40B4-BE49-F238E27FC236}">
                <a16:creationId xmlns:a16="http://schemas.microsoft.com/office/drawing/2014/main" id="{7B72512B-45EF-46B5-A9C5-5F50FF2F23A8}"/>
              </a:ext>
            </a:extLst>
          </p:cNvPr>
          <p:cNvSpPr txBox="1"/>
          <p:nvPr/>
        </p:nvSpPr>
        <p:spPr>
          <a:xfrm>
            <a:off x="3366400" y="4522926"/>
            <a:ext cx="2218822" cy="307777"/>
          </a:xfrm>
          <a:prstGeom prst="rect">
            <a:avLst/>
          </a:prstGeom>
          <a:noFill/>
        </p:spPr>
        <p:txBody>
          <a:bodyPr wrap="square" rtlCol="1">
            <a:spAutoFit/>
          </a:bodyPr>
          <a:lstStyle/>
          <a:p>
            <a:r>
              <a:rPr lang="en-US" sz="1400" b="1" dirty="0">
                <a:solidFill>
                  <a:schemeClr val="bg1"/>
                </a:solidFill>
                <a:highlight>
                  <a:srgbClr val="008000"/>
                </a:highlight>
              </a:rPr>
              <a:t>(X,Y) Center of Mass</a:t>
            </a:r>
            <a:endParaRPr lang="he-IL" sz="1400" b="1" dirty="0">
              <a:solidFill>
                <a:schemeClr val="bg1"/>
              </a:solidFill>
              <a:highlight>
                <a:srgbClr val="008000"/>
              </a:highlight>
            </a:endParaRPr>
          </a:p>
        </p:txBody>
      </p:sp>
    </p:spTree>
    <p:extLst>
      <p:ext uri="{BB962C8B-B14F-4D97-AF65-F5344CB8AC3E}">
        <p14:creationId xmlns:p14="http://schemas.microsoft.com/office/powerpoint/2010/main" val="1832267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כותרת 1">
            <a:extLst>
              <a:ext uri="{FF2B5EF4-FFF2-40B4-BE49-F238E27FC236}">
                <a16:creationId xmlns:a16="http://schemas.microsoft.com/office/drawing/2014/main" id="{88D6CD0E-7EE2-42D9-A303-9FA8AFB276A0}"/>
              </a:ext>
            </a:extLst>
          </p:cNvPr>
          <p:cNvSpPr>
            <a:spLocks noGrp="1"/>
          </p:cNvSpPr>
          <p:nvPr>
            <p:ph type="title"/>
          </p:nvPr>
        </p:nvSpPr>
        <p:spPr>
          <a:xfrm>
            <a:off x="1870997" y="1607809"/>
            <a:ext cx="9236026" cy="2876680"/>
          </a:xfrm>
        </p:spPr>
        <p:txBody>
          <a:bodyPr vert="horz" lIns="91440" tIns="45720" rIns="91440" bIns="45720" rtlCol="0" anchor="b">
            <a:normAutofit/>
          </a:bodyPr>
          <a:lstStyle/>
          <a:p>
            <a:pPr algn="l" rtl="0"/>
            <a:r>
              <a:rPr lang="en-US" sz="6600" b="1" kern="1200" dirty="0">
                <a:solidFill>
                  <a:srgbClr val="FFFFFF"/>
                </a:solidFill>
                <a:latin typeface="+mj-lt"/>
                <a:ea typeface="+mj-ea"/>
                <a:cs typeface="+mj-cs"/>
              </a:rPr>
              <a:t>Thank You For Listening !</a:t>
            </a:r>
          </a:p>
        </p:txBody>
      </p:sp>
      <p:sp>
        <p:nvSpPr>
          <p:cNvPr id="3" name="מציין מיקום של מספר שקופית 2">
            <a:extLst>
              <a:ext uri="{FF2B5EF4-FFF2-40B4-BE49-F238E27FC236}">
                <a16:creationId xmlns:a16="http://schemas.microsoft.com/office/drawing/2014/main" id="{D382BAC2-910A-4EF3-9BF9-32F26E635A19}"/>
              </a:ext>
            </a:extLst>
          </p:cNvPr>
          <p:cNvSpPr>
            <a:spLocks noGrp="1"/>
          </p:cNvSpPr>
          <p:nvPr>
            <p:ph type="sldNum" sz="quarter" idx="12"/>
          </p:nvPr>
        </p:nvSpPr>
        <p:spPr>
          <a:xfrm>
            <a:off x="11582400" y="6326533"/>
            <a:ext cx="2743200" cy="365125"/>
          </a:xfrm>
        </p:spPr>
        <p:txBody>
          <a:bodyPr/>
          <a:lstStyle/>
          <a:p>
            <a:fld id="{345A191D-0787-41FD-BEDC-FD39F2236F42}" type="slidenum">
              <a:rPr lang="he-IL" sz="1400" b="1" smtClean="0"/>
              <a:t>19</a:t>
            </a:fld>
            <a:endParaRPr lang="he-IL" b="1" dirty="0"/>
          </a:p>
        </p:txBody>
      </p:sp>
    </p:spTree>
    <p:extLst>
      <p:ext uri="{BB962C8B-B14F-4D97-AF65-F5344CB8AC3E}">
        <p14:creationId xmlns:p14="http://schemas.microsoft.com/office/powerpoint/2010/main" val="39464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7" name="Group 136">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8"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0"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Rectangle 141">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כותרת 1">
            <a:extLst>
              <a:ext uri="{FF2B5EF4-FFF2-40B4-BE49-F238E27FC236}">
                <a16:creationId xmlns:a16="http://schemas.microsoft.com/office/drawing/2014/main" id="{88EDBC41-0ADB-4F22-B606-BAEF01A8A6B7}"/>
              </a:ext>
            </a:extLst>
          </p:cNvPr>
          <p:cNvSpPr>
            <a:spLocks noGrp="1"/>
          </p:cNvSpPr>
          <p:nvPr>
            <p:ph type="title"/>
          </p:nvPr>
        </p:nvSpPr>
        <p:spPr>
          <a:xfrm>
            <a:off x="1047280" y="759805"/>
            <a:ext cx="10306520" cy="1325563"/>
          </a:xfrm>
        </p:spPr>
        <p:txBody>
          <a:bodyPr>
            <a:normAutofit/>
          </a:bodyPr>
          <a:lstStyle/>
          <a:p>
            <a:pPr algn="l" rtl="0"/>
            <a:r>
              <a:rPr lang="en-US" sz="4000" dirty="0">
                <a:solidFill>
                  <a:srgbClr val="FFFFFF"/>
                </a:solidFill>
              </a:rPr>
              <a:t>Purpose of the project</a:t>
            </a:r>
            <a:endParaRPr lang="he-IL" sz="4000" dirty="0">
              <a:solidFill>
                <a:srgbClr val="FFFFFF"/>
              </a:solidFill>
            </a:endParaRPr>
          </a:p>
        </p:txBody>
      </p:sp>
      <p:sp>
        <p:nvSpPr>
          <p:cNvPr id="3" name="מציין מיקום תוכן 2">
            <a:extLst>
              <a:ext uri="{FF2B5EF4-FFF2-40B4-BE49-F238E27FC236}">
                <a16:creationId xmlns:a16="http://schemas.microsoft.com/office/drawing/2014/main" id="{CD23DFF3-A0C7-4515-8755-B5366C6745A4}"/>
              </a:ext>
            </a:extLst>
          </p:cNvPr>
          <p:cNvSpPr>
            <a:spLocks noGrp="1"/>
          </p:cNvSpPr>
          <p:nvPr>
            <p:ph idx="1"/>
          </p:nvPr>
        </p:nvSpPr>
        <p:spPr>
          <a:xfrm>
            <a:off x="1154710" y="2494935"/>
            <a:ext cx="5045830" cy="3727835"/>
          </a:xfrm>
        </p:spPr>
        <p:txBody>
          <a:bodyPr>
            <a:normAutofit/>
          </a:bodyPr>
          <a:lstStyle/>
          <a:p>
            <a:pPr algn="l" rtl="0"/>
            <a:r>
              <a:rPr lang="en-US" sz="2400" dirty="0"/>
              <a:t>Incendiary balloons became a strategic weapon for Hamas in Gaza strip</a:t>
            </a:r>
            <a:br>
              <a:rPr lang="en-US" sz="2200" dirty="0"/>
            </a:br>
            <a:endParaRPr lang="en-US" sz="2400" dirty="0"/>
          </a:p>
          <a:p>
            <a:pPr algn="l" rtl="0"/>
            <a:r>
              <a:rPr lang="en-US" sz="2400" dirty="0"/>
              <a:t>No efficient and reliable solution has been found since 2018</a:t>
            </a:r>
            <a:br>
              <a:rPr lang="en-US" sz="2400" dirty="0"/>
            </a:br>
            <a:endParaRPr lang="en-US" sz="2400" dirty="0"/>
          </a:p>
          <a:p>
            <a:pPr algn="l" rtl="0"/>
            <a:r>
              <a:rPr lang="en-US" sz="2400" dirty="0"/>
              <a:t>Our project purpose is to identify and liquidate the balloons before</a:t>
            </a:r>
            <a:br>
              <a:rPr lang="en-US" sz="2400" dirty="0"/>
            </a:br>
            <a:r>
              <a:rPr lang="en-US" sz="2400" dirty="0"/>
              <a:t>they arrive to civilian areas</a:t>
            </a:r>
            <a:endParaRPr lang="he-IL" sz="2400" dirty="0"/>
          </a:p>
        </p:txBody>
      </p:sp>
      <p:pic>
        <p:nvPicPr>
          <p:cNvPr id="1026" name="Picture 2" descr="תמונה שמכילה דשא, חוץ, אדום&#10;&#10;התיאור נוצר באופן אוטומטי">
            <a:extLst>
              <a:ext uri="{FF2B5EF4-FFF2-40B4-BE49-F238E27FC236}">
                <a16:creationId xmlns:a16="http://schemas.microsoft.com/office/drawing/2014/main" id="{1839CFF0-FD9D-49ED-9E96-1431C7BD96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50"/>
          <a:stretch/>
        </p:blipFill>
        <p:spPr bwMode="auto">
          <a:xfrm>
            <a:off x="6420799" y="2494935"/>
            <a:ext cx="4802404" cy="3563372"/>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של מספר שקופית 3">
            <a:extLst>
              <a:ext uri="{FF2B5EF4-FFF2-40B4-BE49-F238E27FC236}">
                <a16:creationId xmlns:a16="http://schemas.microsoft.com/office/drawing/2014/main" id="{28A87A7B-D328-4F2E-8AA2-B9B2041306B6}"/>
              </a:ext>
            </a:extLst>
          </p:cNvPr>
          <p:cNvSpPr>
            <a:spLocks noGrp="1"/>
          </p:cNvSpPr>
          <p:nvPr>
            <p:ph type="sldNum" sz="quarter" idx="12"/>
          </p:nvPr>
        </p:nvSpPr>
        <p:spPr>
          <a:xfrm>
            <a:off x="11681791" y="6306654"/>
            <a:ext cx="2743200" cy="365125"/>
          </a:xfrm>
        </p:spPr>
        <p:txBody>
          <a:bodyPr/>
          <a:lstStyle/>
          <a:p>
            <a:fld id="{345A191D-0787-41FD-BEDC-FD39F2236F42}" type="slidenum">
              <a:rPr lang="he-IL" sz="1400" b="1" smtClean="0"/>
              <a:t>2</a:t>
            </a:fld>
            <a:endParaRPr lang="he-IL" b="1" dirty="0"/>
          </a:p>
        </p:txBody>
      </p:sp>
    </p:spTree>
    <p:extLst>
      <p:ext uri="{BB962C8B-B14F-4D97-AF65-F5344CB8AC3E}">
        <p14:creationId xmlns:p14="http://schemas.microsoft.com/office/powerpoint/2010/main" val="927461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7" name="Group 136">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8"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0"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1"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2" name="Rectangle 141">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050" name="Picture 2" descr="רחפן DJI MAVIC PRO 2 - וואלה!שופס">
            <a:extLst>
              <a:ext uri="{FF2B5EF4-FFF2-40B4-BE49-F238E27FC236}">
                <a16:creationId xmlns:a16="http://schemas.microsoft.com/office/drawing/2014/main" id="{4446CA37-C4F2-4AB6-94BE-4A54DFA1B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377" y="2188395"/>
            <a:ext cx="2764536" cy="1858659"/>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88EDBC41-0ADB-4F22-B606-BAEF01A8A6B7}"/>
              </a:ext>
            </a:extLst>
          </p:cNvPr>
          <p:cNvSpPr>
            <a:spLocks noGrp="1"/>
          </p:cNvSpPr>
          <p:nvPr>
            <p:ph type="title"/>
          </p:nvPr>
        </p:nvSpPr>
        <p:spPr>
          <a:xfrm>
            <a:off x="1047280" y="759805"/>
            <a:ext cx="10306520" cy="1325563"/>
          </a:xfrm>
        </p:spPr>
        <p:txBody>
          <a:bodyPr>
            <a:normAutofit/>
          </a:bodyPr>
          <a:lstStyle/>
          <a:p>
            <a:pPr algn="l" rtl="0"/>
            <a:r>
              <a:rPr lang="en-US" sz="4000" dirty="0">
                <a:solidFill>
                  <a:srgbClr val="FFFFFF"/>
                </a:solidFill>
              </a:rPr>
              <a:t>Our</a:t>
            </a:r>
            <a:r>
              <a:rPr lang="he-IL" sz="4000" dirty="0">
                <a:solidFill>
                  <a:srgbClr val="FFFFFF"/>
                </a:solidFill>
              </a:rPr>
              <a:t> </a:t>
            </a:r>
            <a:r>
              <a:rPr lang="en-US" sz="4000" dirty="0">
                <a:solidFill>
                  <a:srgbClr val="FFFFFF"/>
                </a:solidFill>
              </a:rPr>
              <a:t>Solution</a:t>
            </a:r>
            <a:endParaRPr lang="he-IL" sz="4000" dirty="0">
              <a:solidFill>
                <a:srgbClr val="FFFFFF"/>
              </a:solidFill>
            </a:endParaRPr>
          </a:p>
        </p:txBody>
      </p:sp>
      <p:sp>
        <p:nvSpPr>
          <p:cNvPr id="3" name="מציין מיקום תוכן 2">
            <a:extLst>
              <a:ext uri="{FF2B5EF4-FFF2-40B4-BE49-F238E27FC236}">
                <a16:creationId xmlns:a16="http://schemas.microsoft.com/office/drawing/2014/main" id="{CD23DFF3-A0C7-4515-8755-B5366C6745A4}"/>
              </a:ext>
            </a:extLst>
          </p:cNvPr>
          <p:cNvSpPr>
            <a:spLocks noGrp="1"/>
          </p:cNvSpPr>
          <p:nvPr>
            <p:ph idx="1"/>
          </p:nvPr>
        </p:nvSpPr>
        <p:spPr>
          <a:xfrm>
            <a:off x="1905711" y="3772615"/>
            <a:ext cx="2815127" cy="488267"/>
          </a:xfrm>
        </p:spPr>
        <p:txBody>
          <a:bodyPr>
            <a:normAutofit/>
          </a:bodyPr>
          <a:lstStyle/>
          <a:p>
            <a:pPr marL="0" indent="0" algn="l" rtl="0">
              <a:buNone/>
            </a:pPr>
            <a:r>
              <a:rPr lang="en-US" sz="2400" dirty="0"/>
              <a:t>Drone and Camera</a:t>
            </a:r>
            <a:endParaRPr lang="he-IL" sz="2400" dirty="0"/>
          </a:p>
        </p:txBody>
      </p:sp>
      <p:sp>
        <p:nvSpPr>
          <p:cNvPr id="14" name="מציין מיקום תוכן 2">
            <a:extLst>
              <a:ext uri="{FF2B5EF4-FFF2-40B4-BE49-F238E27FC236}">
                <a16:creationId xmlns:a16="http://schemas.microsoft.com/office/drawing/2014/main" id="{4167BDF2-ECBA-4B22-9351-E05787D9FDB5}"/>
              </a:ext>
            </a:extLst>
          </p:cNvPr>
          <p:cNvSpPr txBox="1">
            <a:spLocks/>
          </p:cNvSpPr>
          <p:nvPr/>
        </p:nvSpPr>
        <p:spPr>
          <a:xfrm>
            <a:off x="210820" y="6185184"/>
            <a:ext cx="1756317" cy="597218"/>
          </a:xfrm>
          <a:prstGeom prst="rect">
            <a:avLst/>
          </a:prstGeom>
        </p:spPr>
        <p:txBody>
          <a:bodyPr vert="horz" lIns="91440" tIns="45720" rIns="91440" bIns="45720" rtlCol="1">
            <a:normAutofit fontScale="925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Font typeface="Arial" panose="020B0604020202020204" pitchFamily="34" charset="0"/>
              <a:buNone/>
            </a:pPr>
            <a:r>
              <a:rPr lang="en-US" sz="2400" dirty="0"/>
              <a:t>Laser Module</a:t>
            </a:r>
            <a:endParaRPr lang="he-IL" sz="2400" dirty="0"/>
          </a:p>
        </p:txBody>
      </p:sp>
      <p:pic>
        <p:nvPicPr>
          <p:cNvPr id="2054" name="Picture 6" descr="Microsoft Surface Laptop 2-LQN-00004 - Notebookcheck.net External Reviews">
            <a:extLst>
              <a:ext uri="{FF2B5EF4-FFF2-40B4-BE49-F238E27FC236}">
                <a16:creationId xmlns:a16="http://schemas.microsoft.com/office/drawing/2014/main" id="{079D5638-A517-43BC-AF22-088D1FA17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7299" y="4495800"/>
            <a:ext cx="2270468" cy="2030080"/>
          </a:xfrm>
          <a:prstGeom prst="rect">
            <a:avLst/>
          </a:prstGeom>
          <a:noFill/>
          <a:extLst>
            <a:ext uri="{909E8E84-426E-40DD-AFC4-6F175D3DCCD1}">
              <a14:hiddenFill xmlns:a14="http://schemas.microsoft.com/office/drawing/2010/main">
                <a:solidFill>
                  <a:srgbClr val="FFFFFF"/>
                </a:solidFill>
              </a14:hiddenFill>
            </a:ext>
          </a:extLst>
        </p:spPr>
      </p:pic>
      <p:sp>
        <p:nvSpPr>
          <p:cNvPr id="17" name="מציין מיקום תוכן 2">
            <a:extLst>
              <a:ext uri="{FF2B5EF4-FFF2-40B4-BE49-F238E27FC236}">
                <a16:creationId xmlns:a16="http://schemas.microsoft.com/office/drawing/2014/main" id="{58D1FCF3-9C71-450A-9417-BB27A0FEAD8F}"/>
              </a:ext>
            </a:extLst>
          </p:cNvPr>
          <p:cNvSpPr txBox="1">
            <a:spLocks/>
          </p:cNvSpPr>
          <p:nvPr/>
        </p:nvSpPr>
        <p:spPr>
          <a:xfrm>
            <a:off x="9148626" y="6188865"/>
            <a:ext cx="1474667" cy="488267"/>
          </a:xfrm>
          <a:prstGeom prst="rect">
            <a:avLst/>
          </a:prstGeom>
        </p:spPr>
        <p:txBody>
          <a:bodyPr vert="horz" lIns="91440" tIns="45720" rIns="91440" bIns="45720" rtlCol="1">
            <a:normAutofit fontScale="925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Font typeface="Arial" panose="020B0604020202020204" pitchFamily="34" charset="0"/>
              <a:buNone/>
            </a:pPr>
            <a:r>
              <a:rPr lang="en-US" sz="2400" dirty="0"/>
              <a:t>Ground PC </a:t>
            </a:r>
            <a:endParaRPr lang="he-IL" sz="2400" dirty="0"/>
          </a:p>
        </p:txBody>
      </p:sp>
      <p:pic>
        <p:nvPicPr>
          <p:cNvPr id="2058" name="Picture 10" descr="PX4Flow Smart Camera (Optical Flow Sensor) – Unmanned Tech UK FPV Shop">
            <a:extLst>
              <a:ext uri="{FF2B5EF4-FFF2-40B4-BE49-F238E27FC236}">
                <a16:creationId xmlns:a16="http://schemas.microsoft.com/office/drawing/2014/main" id="{BE145336-45E5-4FE8-A07C-1D1049A72B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903245" y="4696177"/>
            <a:ext cx="1462642" cy="1340677"/>
          </a:xfrm>
          <a:prstGeom prst="rect">
            <a:avLst/>
          </a:prstGeom>
          <a:noFill/>
          <a:extLst>
            <a:ext uri="{909E8E84-426E-40DD-AFC4-6F175D3DCCD1}">
              <a14:hiddenFill xmlns:a14="http://schemas.microsoft.com/office/drawing/2010/main">
                <a:solidFill>
                  <a:srgbClr val="FFFFFF"/>
                </a:solidFill>
              </a14:hiddenFill>
            </a:ext>
          </a:extLst>
        </p:spPr>
      </p:pic>
      <p:sp>
        <p:nvSpPr>
          <p:cNvPr id="19" name="מציין מיקום תוכן 2">
            <a:extLst>
              <a:ext uri="{FF2B5EF4-FFF2-40B4-BE49-F238E27FC236}">
                <a16:creationId xmlns:a16="http://schemas.microsoft.com/office/drawing/2014/main" id="{149B2C7C-9733-4E62-97B6-688DC4A70CF6}"/>
              </a:ext>
            </a:extLst>
          </p:cNvPr>
          <p:cNvSpPr txBox="1">
            <a:spLocks/>
          </p:cNvSpPr>
          <p:nvPr/>
        </p:nvSpPr>
        <p:spPr>
          <a:xfrm>
            <a:off x="4705191" y="6182705"/>
            <a:ext cx="2610546" cy="597218"/>
          </a:xfrm>
          <a:prstGeom prst="rect">
            <a:avLst/>
          </a:prstGeom>
        </p:spPr>
        <p:txBody>
          <a:bodyPr vert="horz" lIns="91440" tIns="45720" rIns="91440" bIns="45720" rtlCol="1">
            <a:normAutofit fontScale="925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Font typeface="Arial" panose="020B0604020202020204" pitchFamily="34" charset="0"/>
              <a:buNone/>
            </a:pPr>
            <a:r>
              <a:rPr lang="en-US" sz="2400" dirty="0"/>
              <a:t>Optical Flow Sensor</a:t>
            </a:r>
            <a:endParaRPr lang="he-IL" sz="2400" dirty="0"/>
          </a:p>
        </p:txBody>
      </p:sp>
      <p:cxnSp>
        <p:nvCxnSpPr>
          <p:cNvPr id="5" name="מחבר חץ ישר 4">
            <a:extLst>
              <a:ext uri="{FF2B5EF4-FFF2-40B4-BE49-F238E27FC236}">
                <a16:creationId xmlns:a16="http://schemas.microsoft.com/office/drawing/2014/main" id="{BB8FDDD3-8E21-423E-A966-79E98A69155C}"/>
              </a:ext>
            </a:extLst>
          </p:cNvPr>
          <p:cNvCxnSpPr>
            <a:cxnSpLocks/>
          </p:cNvCxnSpPr>
          <p:nvPr/>
        </p:nvCxnSpPr>
        <p:spPr>
          <a:xfrm>
            <a:off x="4376057" y="3288861"/>
            <a:ext cx="4430486" cy="1677370"/>
          </a:xfrm>
          <a:prstGeom prst="straightConnector1">
            <a:avLst/>
          </a:prstGeom>
          <a:ln w="85725">
            <a:headEnd type="triangle"/>
            <a:tailEnd type="triangle"/>
          </a:ln>
        </p:spPr>
        <p:style>
          <a:lnRef idx="3">
            <a:schemeClr val="accent1"/>
          </a:lnRef>
          <a:fillRef idx="0">
            <a:schemeClr val="accent1"/>
          </a:fillRef>
          <a:effectRef idx="2">
            <a:schemeClr val="accent1"/>
          </a:effectRef>
          <a:fontRef idx="minor">
            <a:schemeClr val="tx1"/>
          </a:fontRef>
        </p:style>
      </p:cxnSp>
      <p:pic>
        <p:nvPicPr>
          <p:cNvPr id="25" name="תמונה 11">
            <a:extLst>
              <a:ext uri="{FF2B5EF4-FFF2-40B4-BE49-F238E27FC236}">
                <a16:creationId xmlns:a16="http://schemas.microsoft.com/office/drawing/2014/main" id="{54924C9C-738C-42AE-9F8F-18947F68B056}"/>
              </a:ext>
            </a:extLst>
          </p:cNvPr>
          <p:cNvPicPr/>
          <p:nvPr/>
        </p:nvPicPr>
        <p:blipFill rotWithShape="1">
          <a:blip r:embed="rId6" cstate="print">
            <a:extLst>
              <a:ext uri="{28A0092B-C50C-407E-A947-70E740481C1C}">
                <a14:useLocalDpi xmlns:a14="http://schemas.microsoft.com/office/drawing/2010/main" val="0"/>
              </a:ext>
            </a:extLst>
          </a:blip>
          <a:srcRect l="5021" t="9652" r="64850" b="29620"/>
          <a:stretch/>
        </p:blipFill>
        <p:spPr bwMode="auto">
          <a:xfrm>
            <a:off x="2459465" y="4701945"/>
            <a:ext cx="1462643" cy="1396250"/>
          </a:xfrm>
          <a:prstGeom prst="rect">
            <a:avLst/>
          </a:prstGeom>
          <a:ln>
            <a:noFill/>
          </a:ln>
          <a:extLst>
            <a:ext uri="{53640926-AAD7-44D8-BBD7-CCE9431645EC}">
              <a14:shadowObscured xmlns:a14="http://schemas.microsoft.com/office/drawing/2010/main"/>
            </a:ext>
          </a:extLst>
        </p:spPr>
      </p:pic>
      <p:sp>
        <p:nvSpPr>
          <p:cNvPr id="26" name="מציין מיקום תוכן 2">
            <a:extLst>
              <a:ext uri="{FF2B5EF4-FFF2-40B4-BE49-F238E27FC236}">
                <a16:creationId xmlns:a16="http://schemas.microsoft.com/office/drawing/2014/main" id="{099E7688-7294-44B4-A715-F20AA88942E3}"/>
              </a:ext>
            </a:extLst>
          </p:cNvPr>
          <p:cNvSpPr txBox="1">
            <a:spLocks/>
          </p:cNvSpPr>
          <p:nvPr/>
        </p:nvSpPr>
        <p:spPr>
          <a:xfrm>
            <a:off x="2492060" y="6187491"/>
            <a:ext cx="1756317" cy="597218"/>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Font typeface="Arial" panose="020B0604020202020204" pitchFamily="34" charset="0"/>
              <a:buNone/>
            </a:pPr>
            <a:r>
              <a:rPr lang="en-US" sz="2400" dirty="0"/>
              <a:t>PIXHAWK</a:t>
            </a:r>
            <a:endParaRPr lang="he-IL" sz="2400" dirty="0"/>
          </a:p>
        </p:txBody>
      </p:sp>
      <p:sp>
        <p:nvSpPr>
          <p:cNvPr id="4" name="מציין מיקום של מספר שקופית 3">
            <a:extLst>
              <a:ext uri="{FF2B5EF4-FFF2-40B4-BE49-F238E27FC236}">
                <a16:creationId xmlns:a16="http://schemas.microsoft.com/office/drawing/2014/main" id="{1F3A0DFD-6E19-4C37-B10E-53CFD5472FB0}"/>
              </a:ext>
            </a:extLst>
          </p:cNvPr>
          <p:cNvSpPr>
            <a:spLocks noGrp="1"/>
          </p:cNvSpPr>
          <p:nvPr>
            <p:ph type="sldNum" sz="quarter" idx="12"/>
          </p:nvPr>
        </p:nvSpPr>
        <p:spPr>
          <a:xfrm>
            <a:off x="11419094" y="6298751"/>
            <a:ext cx="2743200" cy="365125"/>
          </a:xfrm>
        </p:spPr>
        <p:txBody>
          <a:bodyPr/>
          <a:lstStyle/>
          <a:p>
            <a:fld id="{345A191D-0787-41FD-BEDC-FD39F2236F42}" type="slidenum">
              <a:rPr lang="he-IL" sz="1400" b="1" smtClean="0"/>
              <a:t>3</a:t>
            </a:fld>
            <a:endParaRPr lang="he-IL" sz="1400" b="1" dirty="0"/>
          </a:p>
        </p:txBody>
      </p:sp>
      <p:pic>
        <p:nvPicPr>
          <p:cNvPr id="9" name="גרפיקה 8" descr="צלחת לוויין עם מילוי מלא">
            <a:extLst>
              <a:ext uri="{FF2B5EF4-FFF2-40B4-BE49-F238E27FC236}">
                <a16:creationId xmlns:a16="http://schemas.microsoft.com/office/drawing/2014/main" id="{65D55D53-7B6A-4829-8F2E-C97B75055E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7191184" y="3383867"/>
            <a:ext cx="1023257" cy="914400"/>
          </a:xfrm>
          <a:prstGeom prst="rect">
            <a:avLst/>
          </a:prstGeom>
        </p:spPr>
      </p:pic>
      <p:sp>
        <p:nvSpPr>
          <p:cNvPr id="27" name="מציין מיקום תוכן 2">
            <a:extLst>
              <a:ext uri="{FF2B5EF4-FFF2-40B4-BE49-F238E27FC236}">
                <a16:creationId xmlns:a16="http://schemas.microsoft.com/office/drawing/2014/main" id="{3E982E05-AE55-48C5-885F-2F8C258304CE}"/>
              </a:ext>
            </a:extLst>
          </p:cNvPr>
          <p:cNvSpPr txBox="1">
            <a:spLocks/>
          </p:cNvSpPr>
          <p:nvPr/>
        </p:nvSpPr>
        <p:spPr>
          <a:xfrm>
            <a:off x="7497413" y="4174103"/>
            <a:ext cx="1474667" cy="488267"/>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Font typeface="Arial" panose="020B0604020202020204" pitchFamily="34" charset="0"/>
              <a:buNone/>
            </a:pPr>
            <a:r>
              <a:rPr lang="en-US" sz="2400" dirty="0"/>
              <a:t>Radio</a:t>
            </a:r>
            <a:endParaRPr lang="he-IL" sz="2400" dirty="0"/>
          </a:p>
        </p:txBody>
      </p:sp>
      <p:pic>
        <p:nvPicPr>
          <p:cNvPr id="11" name="גרפיקה 10" descr="בלונים עם מילוי מלא">
            <a:extLst>
              <a:ext uri="{FF2B5EF4-FFF2-40B4-BE49-F238E27FC236}">
                <a16:creationId xmlns:a16="http://schemas.microsoft.com/office/drawing/2014/main" id="{EA86C99D-9469-44BF-A9D4-F1E6D2CCE2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14223" y="2422086"/>
            <a:ext cx="914400" cy="914400"/>
          </a:xfrm>
          <a:prstGeom prst="rect">
            <a:avLst/>
          </a:prstGeom>
        </p:spPr>
      </p:pic>
      <p:sp>
        <p:nvSpPr>
          <p:cNvPr id="30" name="מציין מיקום תוכן 2">
            <a:extLst>
              <a:ext uri="{FF2B5EF4-FFF2-40B4-BE49-F238E27FC236}">
                <a16:creationId xmlns:a16="http://schemas.microsoft.com/office/drawing/2014/main" id="{7FAB3592-3E0C-4B6D-B4F6-45F53FB611D3}"/>
              </a:ext>
            </a:extLst>
          </p:cNvPr>
          <p:cNvSpPr txBox="1">
            <a:spLocks/>
          </p:cNvSpPr>
          <p:nvPr/>
        </p:nvSpPr>
        <p:spPr>
          <a:xfrm>
            <a:off x="9421936" y="3409172"/>
            <a:ext cx="1474667" cy="488267"/>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Font typeface="Arial" panose="020B0604020202020204" pitchFamily="34" charset="0"/>
              <a:buNone/>
            </a:pPr>
            <a:r>
              <a:rPr lang="en-US" sz="2400" dirty="0"/>
              <a:t>Target</a:t>
            </a:r>
            <a:endParaRPr lang="he-IL" sz="2400" dirty="0"/>
          </a:p>
        </p:txBody>
      </p:sp>
      <p:cxnSp>
        <p:nvCxnSpPr>
          <p:cNvPr id="12" name="מחבר חץ ישר 11">
            <a:extLst>
              <a:ext uri="{FF2B5EF4-FFF2-40B4-BE49-F238E27FC236}">
                <a16:creationId xmlns:a16="http://schemas.microsoft.com/office/drawing/2014/main" id="{57AE0522-9E8E-4033-B6D5-89C25F2C8F07}"/>
              </a:ext>
            </a:extLst>
          </p:cNvPr>
          <p:cNvCxnSpPr/>
          <p:nvPr/>
        </p:nvCxnSpPr>
        <p:spPr>
          <a:xfrm>
            <a:off x="4527913" y="2895600"/>
            <a:ext cx="4620713" cy="87086"/>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32" name="מציין מיקום תוכן 2">
            <a:extLst>
              <a:ext uri="{FF2B5EF4-FFF2-40B4-BE49-F238E27FC236}">
                <a16:creationId xmlns:a16="http://schemas.microsoft.com/office/drawing/2014/main" id="{313DD5DA-8756-4B77-8E45-5E0BE12D13B0}"/>
              </a:ext>
            </a:extLst>
          </p:cNvPr>
          <p:cNvSpPr txBox="1">
            <a:spLocks/>
          </p:cNvSpPr>
          <p:nvPr/>
        </p:nvSpPr>
        <p:spPr>
          <a:xfrm>
            <a:off x="6004971" y="2468729"/>
            <a:ext cx="1474667" cy="488267"/>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Font typeface="Arial" panose="020B0604020202020204" pitchFamily="34" charset="0"/>
              <a:buNone/>
            </a:pPr>
            <a:r>
              <a:rPr lang="en-US" sz="2400" dirty="0"/>
              <a:t>Algorithm</a:t>
            </a:r>
            <a:endParaRPr lang="he-IL" sz="2400" dirty="0"/>
          </a:p>
        </p:txBody>
      </p:sp>
      <p:pic>
        <p:nvPicPr>
          <p:cNvPr id="7" name="תמונה 6">
            <a:extLst>
              <a:ext uri="{FF2B5EF4-FFF2-40B4-BE49-F238E27FC236}">
                <a16:creationId xmlns:a16="http://schemas.microsoft.com/office/drawing/2014/main" id="{B126918F-4DA7-49BE-B406-1BDEEA906A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4254" y="4611508"/>
            <a:ext cx="1541457" cy="1541457"/>
          </a:xfrm>
          <a:prstGeom prst="rect">
            <a:avLst/>
          </a:prstGeom>
        </p:spPr>
      </p:pic>
    </p:spTree>
    <p:extLst>
      <p:ext uri="{BB962C8B-B14F-4D97-AF65-F5344CB8AC3E}">
        <p14:creationId xmlns:p14="http://schemas.microsoft.com/office/powerpoint/2010/main" val="413460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8"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Rectangle 141">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כותרת 1">
            <a:extLst>
              <a:ext uri="{FF2B5EF4-FFF2-40B4-BE49-F238E27FC236}">
                <a16:creationId xmlns:a16="http://schemas.microsoft.com/office/drawing/2014/main" id="{88EDBC41-0ADB-4F22-B606-BAEF01A8A6B7}"/>
              </a:ext>
            </a:extLst>
          </p:cNvPr>
          <p:cNvSpPr>
            <a:spLocks noGrp="1"/>
          </p:cNvSpPr>
          <p:nvPr>
            <p:ph type="title"/>
          </p:nvPr>
        </p:nvSpPr>
        <p:spPr>
          <a:xfrm>
            <a:off x="1047280" y="759805"/>
            <a:ext cx="10306520" cy="1325563"/>
          </a:xfrm>
        </p:spPr>
        <p:txBody>
          <a:bodyPr vert="horz" lIns="91440" tIns="45720" rIns="91440" bIns="45720" rtlCol="0" anchor="ctr">
            <a:normAutofit/>
          </a:bodyPr>
          <a:lstStyle/>
          <a:p>
            <a:pPr algn="l" rtl="0"/>
            <a:r>
              <a:rPr lang="it-IT" sz="4000" dirty="0">
                <a:solidFill>
                  <a:srgbClr val="FFFFFF"/>
                </a:solidFill>
              </a:rPr>
              <a:t>Project’s Equipment</a:t>
            </a:r>
            <a:endParaRPr lang="en-US" sz="4000" kern="1200" dirty="0">
              <a:solidFill>
                <a:srgbClr val="FFFFFF"/>
              </a:solidFill>
              <a:latin typeface="+mj-lt"/>
              <a:ea typeface="+mj-ea"/>
              <a:cs typeface="+mj-cs"/>
            </a:endParaRPr>
          </a:p>
        </p:txBody>
      </p:sp>
      <p:sp>
        <p:nvSpPr>
          <p:cNvPr id="3" name="תיבת טקסט 2">
            <a:extLst>
              <a:ext uri="{FF2B5EF4-FFF2-40B4-BE49-F238E27FC236}">
                <a16:creationId xmlns:a16="http://schemas.microsoft.com/office/drawing/2014/main" id="{E68A200B-6FFC-44C1-B281-D1B8590251A3}"/>
              </a:ext>
            </a:extLst>
          </p:cNvPr>
          <p:cNvSpPr txBox="1"/>
          <p:nvPr/>
        </p:nvSpPr>
        <p:spPr>
          <a:xfrm>
            <a:off x="520009" y="4408299"/>
            <a:ext cx="3475928" cy="2252055"/>
          </a:xfrm>
          <a:prstGeom prst="rect">
            <a:avLst/>
          </a:prstGeom>
        </p:spPr>
        <p:txBody>
          <a:bodyPr vert="horz" lIns="91440" tIns="45720" rIns="91440" bIns="45720" rtlCol="0">
            <a:normAutofit fontScale="85000" lnSpcReduction="20000"/>
          </a:bodyPr>
          <a:lstStyle/>
          <a:p>
            <a:pPr marL="57150" algn="ctr" rtl="0">
              <a:lnSpc>
                <a:spcPct val="90000"/>
              </a:lnSpc>
              <a:spcAft>
                <a:spcPts val="600"/>
              </a:spcAft>
            </a:pPr>
            <a:r>
              <a:rPr lang="it-IT" sz="2100" b="1" dirty="0"/>
              <a:t>DJI Mavic Pro 2 Drone</a:t>
            </a:r>
            <a:br>
              <a:rPr lang="it-IT" sz="2100" b="1" dirty="0"/>
            </a:br>
            <a:endParaRPr lang="en-US" sz="2100" b="1" dirty="0"/>
          </a:p>
          <a:p>
            <a:pPr marL="285750" indent="-228600" algn="l" rtl="0">
              <a:lnSpc>
                <a:spcPct val="90000"/>
              </a:lnSpc>
              <a:spcAft>
                <a:spcPts val="600"/>
              </a:spcAft>
              <a:buFont typeface="Arial" panose="020B0604020202020204" pitchFamily="34" charset="0"/>
              <a:buChar char="•"/>
            </a:pPr>
            <a:r>
              <a:rPr lang="en-US" sz="2100" dirty="0"/>
              <a:t>Unfolded: 322×242×84mm </a:t>
            </a:r>
          </a:p>
          <a:p>
            <a:pPr marL="285750" indent="-228600" algn="l" rtl="0">
              <a:lnSpc>
                <a:spcPct val="90000"/>
              </a:lnSpc>
              <a:spcAft>
                <a:spcPts val="600"/>
              </a:spcAft>
              <a:buFont typeface="Arial" panose="020B0604020202020204" pitchFamily="34" charset="0"/>
              <a:buChar char="•"/>
            </a:pPr>
            <a:r>
              <a:rPr lang="en-US" sz="2100" dirty="0"/>
              <a:t>Max Speed: 72 kph</a:t>
            </a:r>
          </a:p>
          <a:p>
            <a:pPr marL="285750" indent="-228600" algn="l" rtl="0">
              <a:lnSpc>
                <a:spcPct val="90000"/>
              </a:lnSpc>
              <a:spcAft>
                <a:spcPts val="600"/>
              </a:spcAft>
              <a:buFont typeface="Arial" panose="020B0604020202020204" pitchFamily="34" charset="0"/>
              <a:buChar char="•"/>
            </a:pPr>
            <a:r>
              <a:rPr lang="en-US" sz="2100" dirty="0"/>
              <a:t>Max distance: 8Km</a:t>
            </a:r>
          </a:p>
          <a:p>
            <a:pPr marL="285750" indent="-228600" algn="l" rtl="0">
              <a:lnSpc>
                <a:spcPct val="90000"/>
              </a:lnSpc>
              <a:spcAft>
                <a:spcPts val="600"/>
              </a:spcAft>
              <a:buFont typeface="Arial" panose="020B0604020202020204" pitchFamily="34" charset="0"/>
              <a:buChar char="•"/>
            </a:pPr>
            <a:r>
              <a:rPr lang="en-US" sz="2100" dirty="0"/>
              <a:t>Flight Time: 31min</a:t>
            </a:r>
          </a:p>
          <a:p>
            <a:pPr marL="57150" algn="l" rtl="0">
              <a:lnSpc>
                <a:spcPct val="90000"/>
              </a:lnSpc>
              <a:spcAft>
                <a:spcPts val="600"/>
              </a:spcAft>
            </a:pPr>
            <a:br>
              <a:rPr lang="en-US" sz="2400" dirty="0"/>
            </a:br>
            <a:endParaRPr lang="en-US" sz="2400" dirty="0"/>
          </a:p>
        </p:txBody>
      </p:sp>
      <p:sp>
        <p:nvSpPr>
          <p:cNvPr id="7" name="תיבת טקסט 6">
            <a:extLst>
              <a:ext uri="{FF2B5EF4-FFF2-40B4-BE49-F238E27FC236}">
                <a16:creationId xmlns:a16="http://schemas.microsoft.com/office/drawing/2014/main" id="{5402203B-9647-4216-BFEC-98E961C86E53}"/>
              </a:ext>
            </a:extLst>
          </p:cNvPr>
          <p:cNvSpPr txBox="1"/>
          <p:nvPr/>
        </p:nvSpPr>
        <p:spPr>
          <a:xfrm>
            <a:off x="5221862" y="1719618"/>
            <a:ext cx="5948831" cy="4434961"/>
          </a:xfrm>
          <a:prstGeom prst="rect">
            <a:avLst/>
          </a:prstGeom>
        </p:spPr>
        <p:txBody>
          <a:bodyPr vert="horz" lIns="91440" tIns="45720" rIns="91440" bIns="45720" rtlCol="0" anchor="ctr">
            <a:normAutofit/>
          </a:bodyPr>
          <a:lstStyle/>
          <a:p>
            <a:pPr marL="285750" indent="-228600" algn="l" rtl="0">
              <a:lnSpc>
                <a:spcPct val="90000"/>
              </a:lnSpc>
              <a:spcAft>
                <a:spcPts val="600"/>
              </a:spcAft>
              <a:buFont typeface="Arial" panose="020B0604020202020204" pitchFamily="34" charset="0"/>
              <a:buChar char="•"/>
            </a:pPr>
            <a:endParaRPr lang="en-US" sz="2400" dirty="0">
              <a:solidFill>
                <a:srgbClr val="FEFFFF"/>
              </a:solidFill>
            </a:endParaRPr>
          </a:p>
        </p:txBody>
      </p:sp>
      <p:sp>
        <p:nvSpPr>
          <p:cNvPr id="4" name="מציין מיקום של מספר שקופית 3">
            <a:extLst>
              <a:ext uri="{FF2B5EF4-FFF2-40B4-BE49-F238E27FC236}">
                <a16:creationId xmlns:a16="http://schemas.microsoft.com/office/drawing/2014/main" id="{752123B6-2ADD-49DB-BB4B-685400B61891}"/>
              </a:ext>
            </a:extLst>
          </p:cNvPr>
          <p:cNvSpPr>
            <a:spLocks noGrp="1"/>
          </p:cNvSpPr>
          <p:nvPr>
            <p:ph type="sldNum" sz="quarter" idx="12"/>
          </p:nvPr>
        </p:nvSpPr>
        <p:spPr>
          <a:xfrm>
            <a:off x="11671991" y="6193895"/>
            <a:ext cx="2743200" cy="365125"/>
          </a:xfrm>
        </p:spPr>
        <p:txBody>
          <a:bodyPr/>
          <a:lstStyle/>
          <a:p>
            <a:fld id="{345A191D-0787-41FD-BEDC-FD39F2236F42}" type="slidenum">
              <a:rPr lang="he-IL" sz="1400" b="1" smtClean="0"/>
              <a:t>4</a:t>
            </a:fld>
            <a:endParaRPr lang="he-IL" sz="1400" b="1" dirty="0"/>
          </a:p>
        </p:txBody>
      </p:sp>
      <p:pic>
        <p:nvPicPr>
          <p:cNvPr id="6" name="תמונה 5" descr="תמונה שמכילה מקורה, שחור, כיור&#10;&#10;התיאור נוצר באופן אוטומטי">
            <a:extLst>
              <a:ext uri="{FF2B5EF4-FFF2-40B4-BE49-F238E27FC236}">
                <a16:creationId xmlns:a16="http://schemas.microsoft.com/office/drawing/2014/main" id="{C16C8984-11E1-4064-A2DC-9C033AE66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98" y="2991113"/>
            <a:ext cx="3981521" cy="1149513"/>
          </a:xfrm>
          <a:prstGeom prst="rect">
            <a:avLst/>
          </a:prstGeom>
        </p:spPr>
      </p:pic>
      <p:pic>
        <p:nvPicPr>
          <p:cNvPr id="14" name="Picture 2" descr="DJI Smart Controller: Amazon.co.uk: Electronics">
            <a:extLst>
              <a:ext uri="{FF2B5EF4-FFF2-40B4-BE49-F238E27FC236}">
                <a16:creationId xmlns:a16="http://schemas.microsoft.com/office/drawing/2014/main" id="{64F7419B-D46A-4FCB-981E-3C43625BC31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48411" y="2646012"/>
            <a:ext cx="2292130" cy="1541457"/>
          </a:xfrm>
          <a:prstGeom prst="rect">
            <a:avLst/>
          </a:prstGeom>
          <a:noFill/>
          <a:extLst>
            <a:ext uri="{909E8E84-426E-40DD-AFC4-6F175D3DCCD1}">
              <a14:hiddenFill xmlns:a14="http://schemas.microsoft.com/office/drawing/2010/main">
                <a:solidFill>
                  <a:srgbClr val="FFFFFF"/>
                </a:solidFill>
              </a14:hiddenFill>
            </a:ext>
          </a:extLst>
        </p:spPr>
      </p:pic>
      <p:sp>
        <p:nvSpPr>
          <p:cNvPr id="15" name="תיבת טקסט 14">
            <a:extLst>
              <a:ext uri="{FF2B5EF4-FFF2-40B4-BE49-F238E27FC236}">
                <a16:creationId xmlns:a16="http://schemas.microsoft.com/office/drawing/2014/main" id="{7EF0C66D-3187-4EF1-AA5A-1703E846EAE6}"/>
              </a:ext>
            </a:extLst>
          </p:cNvPr>
          <p:cNvSpPr txBox="1"/>
          <p:nvPr/>
        </p:nvSpPr>
        <p:spPr>
          <a:xfrm>
            <a:off x="4628021" y="4424600"/>
            <a:ext cx="2985964" cy="2670531"/>
          </a:xfrm>
          <a:prstGeom prst="rect">
            <a:avLst/>
          </a:prstGeom>
        </p:spPr>
        <p:txBody>
          <a:bodyPr vert="horz" lIns="91440" tIns="45720" rIns="91440" bIns="45720" rtlCol="0">
            <a:noAutofit/>
          </a:bodyPr>
          <a:lstStyle/>
          <a:p>
            <a:pPr marL="57150" algn="ctr" rtl="0">
              <a:lnSpc>
                <a:spcPct val="90000"/>
              </a:lnSpc>
              <a:spcAft>
                <a:spcPts val="600"/>
              </a:spcAft>
            </a:pPr>
            <a:r>
              <a:rPr lang="en-US" b="1" dirty="0"/>
              <a:t>DJI Smart Controller</a:t>
            </a:r>
          </a:p>
          <a:p>
            <a:pPr marL="285750" indent="-228600" algn="l" rtl="0">
              <a:lnSpc>
                <a:spcPct val="90000"/>
              </a:lnSpc>
              <a:spcAft>
                <a:spcPts val="600"/>
              </a:spcAft>
              <a:buFont typeface="Arial" panose="020B0604020202020204" pitchFamily="34" charset="0"/>
              <a:buChar char="•"/>
            </a:pPr>
            <a:r>
              <a:rPr lang="en-US" dirty="0"/>
              <a:t>5.5-Inch built-in display</a:t>
            </a:r>
          </a:p>
          <a:p>
            <a:pPr marL="285750" indent="-228600" algn="l" rtl="0">
              <a:lnSpc>
                <a:spcPct val="90000"/>
              </a:lnSpc>
              <a:spcAft>
                <a:spcPts val="600"/>
              </a:spcAft>
              <a:buFont typeface="Arial" panose="020B0604020202020204" pitchFamily="34" charset="0"/>
              <a:buChar char="•"/>
            </a:pPr>
            <a:r>
              <a:rPr lang="en-US" dirty="0"/>
              <a:t>HDMI port</a:t>
            </a:r>
          </a:p>
          <a:p>
            <a:pPr marL="285750" indent="-228600" algn="l" rtl="0">
              <a:lnSpc>
                <a:spcPct val="90000"/>
              </a:lnSpc>
              <a:spcAft>
                <a:spcPts val="600"/>
              </a:spcAft>
              <a:buFont typeface="Arial" panose="020B0604020202020204" pitchFamily="34" charset="0"/>
              <a:buChar char="•"/>
            </a:pPr>
            <a:r>
              <a:rPr lang="en-US" dirty="0"/>
              <a:t>Allow us built-in camera usage and ground control connection</a:t>
            </a:r>
          </a:p>
        </p:txBody>
      </p:sp>
      <p:cxnSp>
        <p:nvCxnSpPr>
          <p:cNvPr id="8" name="מחבר ישר 7">
            <a:extLst>
              <a:ext uri="{FF2B5EF4-FFF2-40B4-BE49-F238E27FC236}">
                <a16:creationId xmlns:a16="http://schemas.microsoft.com/office/drawing/2014/main" id="{FF10D7F2-C352-44CB-9E92-679D47F82BBC}"/>
              </a:ext>
            </a:extLst>
          </p:cNvPr>
          <p:cNvCxnSpPr/>
          <p:nvPr/>
        </p:nvCxnSpPr>
        <p:spPr>
          <a:xfrm>
            <a:off x="4386943" y="2177172"/>
            <a:ext cx="0" cy="4680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מחבר ישר 19">
            <a:extLst>
              <a:ext uri="{FF2B5EF4-FFF2-40B4-BE49-F238E27FC236}">
                <a16:creationId xmlns:a16="http://schemas.microsoft.com/office/drawing/2014/main" id="{C1F1714D-9A88-4694-9DE7-3314672D3E28}"/>
              </a:ext>
            </a:extLst>
          </p:cNvPr>
          <p:cNvCxnSpPr/>
          <p:nvPr/>
        </p:nvCxnSpPr>
        <p:spPr>
          <a:xfrm>
            <a:off x="7824352" y="2177172"/>
            <a:ext cx="0" cy="4680828"/>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תמונה 20">
            <a:extLst>
              <a:ext uri="{FF2B5EF4-FFF2-40B4-BE49-F238E27FC236}">
                <a16:creationId xmlns:a16="http://schemas.microsoft.com/office/drawing/2014/main" id="{EAF94AF5-7678-4250-9927-2FC844F326D3}"/>
              </a:ext>
            </a:extLst>
          </p:cNvPr>
          <p:cNvPicPr/>
          <p:nvPr/>
        </p:nvPicPr>
        <p:blipFill rotWithShape="1">
          <a:blip r:embed="rId5" cstate="print">
            <a:extLst>
              <a:ext uri="{28A0092B-C50C-407E-A947-70E740481C1C}">
                <a14:useLocalDpi xmlns:a14="http://schemas.microsoft.com/office/drawing/2010/main" val="0"/>
              </a:ext>
            </a:extLst>
          </a:blip>
          <a:srcRect l="5021" t="9652" r="64850" b="29620"/>
          <a:stretch/>
        </p:blipFill>
        <p:spPr bwMode="auto">
          <a:xfrm>
            <a:off x="9048282" y="2177172"/>
            <a:ext cx="1905194" cy="2098275"/>
          </a:xfrm>
          <a:prstGeom prst="rect">
            <a:avLst/>
          </a:prstGeom>
          <a:ln>
            <a:noFill/>
          </a:ln>
          <a:extLst>
            <a:ext uri="{53640926-AAD7-44D8-BBD7-CCE9431645EC}">
              <a14:shadowObscured xmlns:a14="http://schemas.microsoft.com/office/drawing/2010/main"/>
            </a:ext>
          </a:extLst>
        </p:spPr>
      </p:pic>
      <p:sp>
        <p:nvSpPr>
          <p:cNvPr id="22" name="תיבת טקסט 21">
            <a:extLst>
              <a:ext uri="{FF2B5EF4-FFF2-40B4-BE49-F238E27FC236}">
                <a16:creationId xmlns:a16="http://schemas.microsoft.com/office/drawing/2014/main" id="{12BC8B22-05B8-4B3A-9016-F979EC0638DF}"/>
              </a:ext>
            </a:extLst>
          </p:cNvPr>
          <p:cNvSpPr txBox="1"/>
          <p:nvPr/>
        </p:nvSpPr>
        <p:spPr>
          <a:xfrm>
            <a:off x="7887436" y="4140589"/>
            <a:ext cx="4376148" cy="1754326"/>
          </a:xfrm>
          <a:prstGeom prst="rect">
            <a:avLst/>
          </a:prstGeom>
          <a:noFill/>
        </p:spPr>
        <p:txBody>
          <a:bodyPr wrap="square" rtlCol="1">
            <a:spAutoFit/>
          </a:bodyPr>
          <a:lstStyle/>
          <a:p>
            <a:pPr algn="ctr" rtl="0"/>
            <a:r>
              <a:rPr lang="en-US" b="1" spc="15" dirty="0">
                <a:ea typeface="Calibri" panose="020F0502020204030204" pitchFamily="34" charset="0"/>
              </a:rPr>
              <a:t>PIXHAWK</a:t>
            </a:r>
          </a:p>
          <a:p>
            <a:pPr marL="285750" indent="-285750" algn="l" rtl="0">
              <a:buFont typeface="Arial" panose="020B0604020202020204" pitchFamily="34" charset="0"/>
              <a:buChar char="•"/>
            </a:pPr>
            <a:r>
              <a:rPr lang="en-US" spc="15" dirty="0">
                <a:effectLst/>
                <a:ea typeface="Calibri" panose="020F0502020204030204" pitchFamily="34" charset="0"/>
              </a:rPr>
              <a:t>Hardware and software system for micro air vehicles.</a:t>
            </a:r>
          </a:p>
          <a:p>
            <a:pPr marL="285750" indent="-285750" algn="l" rtl="0">
              <a:buFont typeface="Arial" panose="020B0604020202020204" pitchFamily="34" charset="0"/>
              <a:buChar char="•"/>
            </a:pPr>
            <a:r>
              <a:rPr lang="en-US" dirty="0">
                <a:latin typeface="Calibri" panose="020F0502020204030204" pitchFamily="34" charset="0"/>
                <a:ea typeface="Calibri" panose="020F0502020204030204" pitchFamily="34" charset="0"/>
                <a:cs typeface="Arial" panose="020B0604020202020204" pitchFamily="34" charset="0"/>
              </a:rPr>
              <a:t>Based on Arduino, Programmable easily</a:t>
            </a:r>
          </a:p>
          <a:p>
            <a:pPr marL="285750" indent="-285750" algn="l" rtl="0">
              <a:buFont typeface="Arial" panose="020B0604020202020204" pitchFamily="34" charset="0"/>
              <a:buChar char="•"/>
            </a:pPr>
            <a:r>
              <a:rPr lang="en-US" dirty="0">
                <a:latin typeface="Calibri" panose="020F0502020204030204" pitchFamily="34" charset="0"/>
                <a:ea typeface="Calibri" panose="020F0502020204030204" pitchFamily="34" charset="0"/>
                <a:cs typeface="Arial" panose="020B0604020202020204" pitchFamily="34" charset="0"/>
              </a:rPr>
              <a:t>It controls both the Radio Antenna and Laser </a:t>
            </a:r>
            <a:r>
              <a:rPr lang="en-US" spc="15" dirty="0"/>
              <a:t>Holding</a:t>
            </a:r>
            <a:r>
              <a:rPr lang="en-US" dirty="0">
                <a:latin typeface="Calibri" panose="020F0502020204030204" pitchFamily="34" charset="0"/>
                <a:ea typeface="Calibri" panose="020F0502020204030204" pitchFamily="34" charset="0"/>
                <a:cs typeface="Arial" panose="020B0604020202020204" pitchFamily="34" charset="0"/>
              </a:rPr>
              <a:t> Mechanism</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2911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9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Rectangle 19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כותרת 1">
            <a:extLst>
              <a:ext uri="{FF2B5EF4-FFF2-40B4-BE49-F238E27FC236}">
                <a16:creationId xmlns:a16="http://schemas.microsoft.com/office/drawing/2014/main" id="{88EDBC41-0ADB-4F22-B606-BAEF01A8A6B7}"/>
              </a:ext>
            </a:extLst>
          </p:cNvPr>
          <p:cNvSpPr>
            <a:spLocks noGrp="1"/>
          </p:cNvSpPr>
          <p:nvPr>
            <p:ph type="title"/>
          </p:nvPr>
        </p:nvSpPr>
        <p:spPr>
          <a:xfrm>
            <a:off x="1047280" y="759805"/>
            <a:ext cx="10306520" cy="1325563"/>
          </a:xfrm>
        </p:spPr>
        <p:txBody>
          <a:bodyPr vert="horz" lIns="91440" tIns="45720" rIns="91440" bIns="45720" rtlCol="0" anchor="ctr">
            <a:normAutofit/>
          </a:bodyPr>
          <a:lstStyle/>
          <a:p>
            <a:pPr algn="l" rtl="0"/>
            <a:r>
              <a:rPr lang="en-US" sz="4000" dirty="0">
                <a:solidFill>
                  <a:srgbClr val="FFFFFF"/>
                </a:solidFill>
              </a:rPr>
              <a:t>Project’s Equipment (Continue)</a:t>
            </a:r>
          </a:p>
        </p:txBody>
      </p:sp>
      <p:sp>
        <p:nvSpPr>
          <p:cNvPr id="4" name="תיבת טקסט 3">
            <a:extLst>
              <a:ext uri="{FF2B5EF4-FFF2-40B4-BE49-F238E27FC236}">
                <a16:creationId xmlns:a16="http://schemas.microsoft.com/office/drawing/2014/main" id="{0DA53DB3-BA74-4B44-A6B5-CCF4757C07E5}"/>
              </a:ext>
            </a:extLst>
          </p:cNvPr>
          <p:cNvSpPr txBox="1"/>
          <p:nvPr/>
        </p:nvSpPr>
        <p:spPr>
          <a:xfrm>
            <a:off x="447776" y="4264555"/>
            <a:ext cx="3882449" cy="2880783"/>
          </a:xfrm>
          <a:prstGeom prst="rect">
            <a:avLst/>
          </a:prstGeom>
        </p:spPr>
        <p:txBody>
          <a:bodyPr vert="horz" lIns="91440" tIns="45720" rIns="91440" bIns="45720" rtlCol="0">
            <a:noAutofit/>
          </a:bodyPr>
          <a:lstStyle/>
          <a:p>
            <a:pPr marL="57150" algn="ctr" rtl="0">
              <a:lnSpc>
                <a:spcPct val="90000"/>
              </a:lnSpc>
              <a:spcAft>
                <a:spcPts val="600"/>
              </a:spcAft>
            </a:pPr>
            <a:r>
              <a:rPr lang="en-US" b="1" spc="15" dirty="0"/>
              <a:t>SiK Telemetry Radio</a:t>
            </a:r>
          </a:p>
          <a:p>
            <a:pPr marL="285750" indent="-228600" algn="l" rtl="0">
              <a:lnSpc>
                <a:spcPct val="90000"/>
              </a:lnSpc>
              <a:spcAft>
                <a:spcPts val="600"/>
              </a:spcAft>
              <a:buFont typeface="Arial" panose="020B0604020202020204" pitchFamily="34" charset="0"/>
              <a:buChar char="•"/>
            </a:pPr>
            <a:r>
              <a:rPr lang="en-US" spc="15" dirty="0"/>
              <a:t>Small, Light, Inexpensive Radio Module</a:t>
            </a:r>
          </a:p>
          <a:p>
            <a:pPr marL="285750" indent="-228600" algn="l" rtl="0">
              <a:lnSpc>
                <a:spcPct val="90000"/>
              </a:lnSpc>
              <a:spcAft>
                <a:spcPts val="600"/>
              </a:spcAft>
              <a:buFont typeface="Arial" panose="020B0604020202020204" pitchFamily="34" charset="0"/>
              <a:buChar char="•"/>
            </a:pPr>
            <a:r>
              <a:rPr lang="en-US" spc="15" dirty="0"/>
              <a:t>Allows ranges of several kilometers</a:t>
            </a:r>
          </a:p>
          <a:p>
            <a:pPr marL="285750" indent="-228600" algn="l" rtl="0">
              <a:lnSpc>
                <a:spcPct val="90000"/>
              </a:lnSpc>
              <a:spcAft>
                <a:spcPts val="600"/>
              </a:spcAft>
              <a:buFont typeface="Arial" panose="020B0604020202020204" pitchFamily="34" charset="0"/>
              <a:buChar char="•"/>
            </a:pPr>
            <a:r>
              <a:rPr lang="en-US" spc="15" dirty="0"/>
              <a:t>Specially designed to be integrated with the AutoPilot software</a:t>
            </a:r>
          </a:p>
        </p:txBody>
      </p:sp>
      <p:pic>
        <p:nvPicPr>
          <p:cNvPr id="1026" name="Picture 2" descr="mRo SiK Telemetry Radio V2 915Mhz">
            <a:extLst>
              <a:ext uri="{FF2B5EF4-FFF2-40B4-BE49-F238E27FC236}">
                <a16:creationId xmlns:a16="http://schemas.microsoft.com/office/drawing/2014/main" id="{187999D7-48FB-4628-8172-F7EACF29DC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51" r="3" b="3"/>
          <a:stretch/>
        </p:blipFill>
        <p:spPr bwMode="auto">
          <a:xfrm>
            <a:off x="1257856" y="2199611"/>
            <a:ext cx="2911182" cy="2160090"/>
          </a:xfrm>
          <a:prstGeom prst="rect">
            <a:avLst/>
          </a:prstGeom>
          <a:noFill/>
          <a:extLst>
            <a:ext uri="{909E8E84-426E-40DD-AFC4-6F175D3DCCD1}">
              <a14:hiddenFill xmlns:a14="http://schemas.microsoft.com/office/drawing/2010/main">
                <a:solidFill>
                  <a:srgbClr val="FFFFFF"/>
                </a:solidFill>
              </a14:hiddenFill>
            </a:ext>
          </a:extLst>
        </p:spPr>
      </p:pic>
      <p:sp>
        <p:nvSpPr>
          <p:cNvPr id="3" name="מציין מיקום של מספר שקופית 2">
            <a:extLst>
              <a:ext uri="{FF2B5EF4-FFF2-40B4-BE49-F238E27FC236}">
                <a16:creationId xmlns:a16="http://schemas.microsoft.com/office/drawing/2014/main" id="{47268DA9-46BE-4CB8-BD93-DC7600C1F79B}"/>
              </a:ext>
            </a:extLst>
          </p:cNvPr>
          <p:cNvSpPr>
            <a:spLocks noGrp="1"/>
          </p:cNvSpPr>
          <p:nvPr>
            <p:ph type="sldNum" sz="quarter" idx="12"/>
          </p:nvPr>
        </p:nvSpPr>
        <p:spPr>
          <a:xfrm>
            <a:off x="11744224" y="6372357"/>
            <a:ext cx="2743200" cy="365125"/>
          </a:xfrm>
        </p:spPr>
        <p:txBody>
          <a:bodyPr/>
          <a:lstStyle/>
          <a:p>
            <a:fld id="{345A191D-0787-41FD-BEDC-FD39F2236F42}" type="slidenum">
              <a:rPr lang="he-IL" sz="1400" b="1" smtClean="0"/>
              <a:t>5</a:t>
            </a:fld>
            <a:endParaRPr lang="he-IL" sz="1400" b="1" dirty="0"/>
          </a:p>
        </p:txBody>
      </p:sp>
      <p:pic>
        <p:nvPicPr>
          <p:cNvPr id="13" name="Picture 4" descr="oxlasers 532nm 200mW 12V high power green laser module stage light laser  head with stand green laser beam free shipping|Lasers| - AliExpress">
            <a:extLst>
              <a:ext uri="{FF2B5EF4-FFF2-40B4-BE49-F238E27FC236}">
                <a16:creationId xmlns:a16="http://schemas.microsoft.com/office/drawing/2014/main" id="{24B98438-BC19-46CD-8A59-88ABF6311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9350" y="2314163"/>
            <a:ext cx="1681572" cy="1681572"/>
          </a:xfrm>
          <a:prstGeom prst="rect">
            <a:avLst/>
          </a:prstGeom>
          <a:noFill/>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FC9F7210-44BE-49D6-A2AD-F2FE4F318314}"/>
              </a:ext>
            </a:extLst>
          </p:cNvPr>
          <p:cNvSpPr txBox="1"/>
          <p:nvPr/>
        </p:nvSpPr>
        <p:spPr>
          <a:xfrm>
            <a:off x="4341297" y="4365011"/>
            <a:ext cx="3506357" cy="2242163"/>
          </a:xfrm>
          <a:prstGeom prst="rect">
            <a:avLst/>
          </a:prstGeom>
        </p:spPr>
        <p:txBody>
          <a:bodyPr vert="horz" lIns="91440" tIns="45720" rIns="91440" bIns="45720" rtlCol="0">
            <a:normAutofit/>
          </a:bodyPr>
          <a:lstStyle/>
          <a:p>
            <a:pPr marL="57150" algn="ctr" rtl="0">
              <a:lnSpc>
                <a:spcPct val="90000"/>
              </a:lnSpc>
              <a:spcAft>
                <a:spcPts val="600"/>
              </a:spcAft>
            </a:pPr>
            <a:r>
              <a:rPr lang="en-US" b="1" i="0" u="none" strike="noStrike" dirty="0">
                <a:effectLst/>
              </a:rPr>
              <a:t>Laser Diode Module</a:t>
            </a:r>
            <a:endParaRPr lang="en-US" i="0" dirty="0">
              <a:effectLst/>
            </a:endParaRPr>
          </a:p>
          <a:p>
            <a:pPr marL="285750" indent="-228600" algn="l" rtl="0">
              <a:lnSpc>
                <a:spcPct val="90000"/>
              </a:lnSpc>
              <a:spcAft>
                <a:spcPts val="600"/>
              </a:spcAft>
              <a:buFont typeface="Arial" panose="020B0604020202020204" pitchFamily="34" charset="0"/>
              <a:buChar char="•"/>
            </a:pPr>
            <a:r>
              <a:rPr lang="en-US" dirty="0"/>
              <a:t>Laser can</a:t>
            </a:r>
            <a:r>
              <a:rPr lang="en-US" i="0" dirty="0">
                <a:effectLst/>
              </a:rPr>
              <a:t> be focused to a tight spot, enabling applications such as </a:t>
            </a:r>
            <a:r>
              <a:rPr lang="en-US" i="0" u="none" strike="noStrike" dirty="0">
                <a:effectLst/>
              </a:rPr>
              <a:t>laser cutting</a:t>
            </a:r>
          </a:p>
          <a:p>
            <a:pPr marL="285750" indent="-228600" algn="l" rtl="0">
              <a:lnSpc>
                <a:spcPct val="90000"/>
              </a:lnSpc>
              <a:spcAft>
                <a:spcPts val="600"/>
              </a:spcAft>
              <a:buFont typeface="Arial" panose="020B0604020202020204" pitchFamily="34" charset="0"/>
              <a:buChar char="•"/>
            </a:pPr>
            <a:r>
              <a:rPr lang="en-US" spc="15" dirty="0"/>
              <a:t>A high-power laser module allows balloon explosion</a:t>
            </a:r>
          </a:p>
          <a:p>
            <a:pPr marL="285750" indent="-228600" algn="l" rtl="0">
              <a:lnSpc>
                <a:spcPct val="90000"/>
              </a:lnSpc>
              <a:spcAft>
                <a:spcPts val="600"/>
              </a:spcAft>
              <a:buFont typeface="Arial" panose="020B0604020202020204" pitchFamily="34" charset="0"/>
              <a:buChar char="•"/>
            </a:pPr>
            <a:r>
              <a:rPr lang="en-US" spc="15" dirty="0"/>
              <a:t>200mW Green Laser Module</a:t>
            </a:r>
          </a:p>
        </p:txBody>
      </p:sp>
      <p:grpSp>
        <p:nvGrpSpPr>
          <p:cNvPr id="15" name="Group 1">
            <a:extLst>
              <a:ext uri="{FF2B5EF4-FFF2-40B4-BE49-F238E27FC236}">
                <a16:creationId xmlns:a16="http://schemas.microsoft.com/office/drawing/2014/main" id="{662C647F-AAFB-4CD3-9F73-AAF1C1749456}"/>
              </a:ext>
            </a:extLst>
          </p:cNvPr>
          <p:cNvGrpSpPr/>
          <p:nvPr/>
        </p:nvGrpSpPr>
        <p:grpSpPr>
          <a:xfrm>
            <a:off x="8855258" y="2301261"/>
            <a:ext cx="2133600" cy="1876784"/>
            <a:chOff x="3121479" y="4096890"/>
            <a:chExt cx="4173724" cy="2543638"/>
          </a:xfrm>
        </p:grpSpPr>
        <p:pic>
          <p:nvPicPr>
            <p:cNvPr id="16" name="תמונה 15">
              <a:extLst>
                <a:ext uri="{FF2B5EF4-FFF2-40B4-BE49-F238E27FC236}">
                  <a16:creationId xmlns:a16="http://schemas.microsoft.com/office/drawing/2014/main" id="{D842C35F-6DB0-483C-A59F-FEF40AD013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8784" y="4096890"/>
              <a:ext cx="3094949" cy="2543638"/>
            </a:xfrm>
            <a:prstGeom prst="rect">
              <a:avLst/>
            </a:prstGeom>
          </p:spPr>
        </p:pic>
        <p:sp>
          <p:nvSpPr>
            <p:cNvPr id="17" name="Arrow: Circular 42">
              <a:extLst>
                <a:ext uri="{FF2B5EF4-FFF2-40B4-BE49-F238E27FC236}">
                  <a16:creationId xmlns:a16="http://schemas.microsoft.com/office/drawing/2014/main" id="{EAE5A865-AAEA-4972-B49B-E905339EA7A1}"/>
                </a:ext>
              </a:extLst>
            </p:cNvPr>
            <p:cNvSpPr/>
            <p:nvPr/>
          </p:nvSpPr>
          <p:spPr>
            <a:xfrm>
              <a:off x="3121479" y="4383876"/>
              <a:ext cx="1476759" cy="1681842"/>
            </a:xfrm>
            <a:prstGeom prst="circularArrow">
              <a:avLst>
                <a:gd name="adj1" fmla="val 0"/>
                <a:gd name="adj2" fmla="val 1142319"/>
                <a:gd name="adj3" fmla="val 20565402"/>
                <a:gd name="adj4" fmla="val 11109209"/>
                <a:gd name="adj5" fmla="val 1630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a:p>
          </p:txBody>
        </p:sp>
        <p:sp>
          <p:nvSpPr>
            <p:cNvPr id="18" name="Arrow: Curved Left 43">
              <a:extLst>
                <a:ext uri="{FF2B5EF4-FFF2-40B4-BE49-F238E27FC236}">
                  <a16:creationId xmlns:a16="http://schemas.microsoft.com/office/drawing/2014/main" id="{436904D5-91A8-4701-9DCE-B45A8241AD1E}"/>
                </a:ext>
              </a:extLst>
            </p:cNvPr>
            <p:cNvSpPr/>
            <p:nvPr/>
          </p:nvSpPr>
          <p:spPr>
            <a:xfrm>
              <a:off x="5779004" y="5471288"/>
              <a:ext cx="1516199" cy="670424"/>
            </a:xfrm>
            <a:prstGeom prst="curvedLeftArrow">
              <a:avLst>
                <a:gd name="adj1" fmla="val 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1" fromWordArt="0" anchor="ctr" anchorCtr="0" forceAA="0" compatLnSpc="1">
              <a:prstTxWarp prst="textNoShape">
                <a:avLst/>
              </a:prstTxWarp>
              <a:noAutofit/>
            </a:bodyPr>
            <a:lstStyle/>
            <a:p>
              <a:endParaRPr lang="en-US"/>
            </a:p>
          </p:txBody>
        </p:sp>
      </p:grpSp>
      <p:sp>
        <p:nvSpPr>
          <p:cNvPr id="19" name="תיבת טקסט 18">
            <a:extLst>
              <a:ext uri="{FF2B5EF4-FFF2-40B4-BE49-F238E27FC236}">
                <a16:creationId xmlns:a16="http://schemas.microsoft.com/office/drawing/2014/main" id="{6E732CEB-EC91-482E-AA0A-CCC74989DB9E}"/>
              </a:ext>
            </a:extLst>
          </p:cNvPr>
          <p:cNvSpPr txBox="1"/>
          <p:nvPr/>
        </p:nvSpPr>
        <p:spPr>
          <a:xfrm>
            <a:off x="8050701" y="4396941"/>
            <a:ext cx="4009314" cy="2585148"/>
          </a:xfrm>
          <a:prstGeom prst="rect">
            <a:avLst/>
          </a:prstGeom>
        </p:spPr>
        <p:txBody>
          <a:bodyPr vert="horz" lIns="91440" tIns="45720" rIns="91440" bIns="45720" rtlCol="0">
            <a:noAutofit/>
          </a:bodyPr>
          <a:lstStyle/>
          <a:p>
            <a:pPr marL="57150" algn="ctr" rtl="0">
              <a:lnSpc>
                <a:spcPct val="90000"/>
              </a:lnSpc>
              <a:spcAft>
                <a:spcPts val="600"/>
              </a:spcAft>
            </a:pPr>
            <a:r>
              <a:rPr lang="en-US" b="1" i="0" u="none" strike="noStrike" dirty="0">
                <a:effectLst/>
              </a:rPr>
              <a:t>Laser Holding Mechanism</a:t>
            </a:r>
          </a:p>
          <a:p>
            <a:pPr marL="285750" indent="-228600" algn="l" rtl="0">
              <a:lnSpc>
                <a:spcPct val="90000"/>
              </a:lnSpc>
              <a:spcAft>
                <a:spcPts val="600"/>
              </a:spcAft>
              <a:buFont typeface="Arial" panose="020B0604020202020204" pitchFamily="34" charset="0"/>
              <a:buChar char="•"/>
            </a:pPr>
            <a:r>
              <a:rPr lang="en-US" i="0" u="none" strike="noStrike" dirty="0">
                <a:effectLst/>
              </a:rPr>
              <a:t>Two rotary engines</a:t>
            </a:r>
          </a:p>
          <a:p>
            <a:pPr marL="285750" indent="-228600" algn="l" rtl="0">
              <a:lnSpc>
                <a:spcPct val="90000"/>
              </a:lnSpc>
              <a:spcAft>
                <a:spcPts val="600"/>
              </a:spcAft>
              <a:buFont typeface="Arial" panose="020B0604020202020204" pitchFamily="34" charset="0"/>
              <a:buChar char="•"/>
            </a:pPr>
            <a:r>
              <a:rPr lang="en-US" dirty="0"/>
              <a:t>One motor is responsible for laser movement around a horizontal axis</a:t>
            </a:r>
          </a:p>
          <a:p>
            <a:pPr marL="285750" indent="-228600" algn="l" rtl="0">
              <a:lnSpc>
                <a:spcPct val="90000"/>
              </a:lnSpc>
              <a:spcAft>
                <a:spcPts val="600"/>
              </a:spcAft>
              <a:buFont typeface="Arial" panose="020B0604020202020204" pitchFamily="34" charset="0"/>
              <a:buChar char="•"/>
            </a:pPr>
            <a:r>
              <a:rPr lang="en-US" dirty="0"/>
              <a:t>The other one is responsible for the movement around a vertical axis</a:t>
            </a:r>
          </a:p>
          <a:p>
            <a:pPr marL="285750" indent="-228600" algn="l" rtl="0">
              <a:lnSpc>
                <a:spcPct val="90000"/>
              </a:lnSpc>
              <a:spcAft>
                <a:spcPts val="600"/>
              </a:spcAft>
              <a:buFont typeface="Arial" panose="020B0604020202020204" pitchFamily="34" charset="0"/>
              <a:buChar char="•"/>
            </a:pPr>
            <a:r>
              <a:rPr lang="en-US" i="0" u="none" strike="noStrike" dirty="0">
                <a:effectLst/>
              </a:rPr>
              <a:t>A 3D Printed holding arm</a:t>
            </a:r>
            <a:endParaRPr lang="en-US" i="0" dirty="0">
              <a:effectLst/>
            </a:endParaRPr>
          </a:p>
          <a:p>
            <a:pPr marL="285750" indent="-228600" algn="l" rtl="0">
              <a:lnSpc>
                <a:spcPct val="90000"/>
              </a:lnSpc>
              <a:spcAft>
                <a:spcPts val="600"/>
              </a:spcAft>
              <a:buFont typeface="Arial" panose="020B0604020202020204" pitchFamily="34" charset="0"/>
              <a:buChar char="•"/>
            </a:pPr>
            <a:endParaRPr lang="en-US" dirty="0"/>
          </a:p>
          <a:p>
            <a:pPr marL="285750" indent="-228600" algn="l" rtl="0">
              <a:lnSpc>
                <a:spcPct val="90000"/>
              </a:lnSpc>
              <a:spcAft>
                <a:spcPts val="600"/>
              </a:spcAft>
              <a:buFont typeface="Arial" panose="020B0604020202020204" pitchFamily="34" charset="0"/>
              <a:buChar char="•"/>
            </a:pPr>
            <a:endParaRPr lang="en-US" sz="1400" spc="15" dirty="0"/>
          </a:p>
        </p:txBody>
      </p:sp>
      <p:cxnSp>
        <p:nvCxnSpPr>
          <p:cNvPr id="20" name="מחבר ישר 19">
            <a:extLst>
              <a:ext uri="{FF2B5EF4-FFF2-40B4-BE49-F238E27FC236}">
                <a16:creationId xmlns:a16="http://schemas.microsoft.com/office/drawing/2014/main" id="{CE48CD61-64E8-4B84-88DB-CD805B17A329}"/>
              </a:ext>
            </a:extLst>
          </p:cNvPr>
          <p:cNvCxnSpPr/>
          <p:nvPr/>
        </p:nvCxnSpPr>
        <p:spPr>
          <a:xfrm>
            <a:off x="7824352" y="2177172"/>
            <a:ext cx="0" cy="4680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מחבר ישר 20">
            <a:extLst>
              <a:ext uri="{FF2B5EF4-FFF2-40B4-BE49-F238E27FC236}">
                <a16:creationId xmlns:a16="http://schemas.microsoft.com/office/drawing/2014/main" id="{779A3922-1263-48B8-9FD7-33812F001EB1}"/>
              </a:ext>
            </a:extLst>
          </p:cNvPr>
          <p:cNvCxnSpPr/>
          <p:nvPr/>
        </p:nvCxnSpPr>
        <p:spPr>
          <a:xfrm>
            <a:off x="4319152" y="2177172"/>
            <a:ext cx="0" cy="468082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Group 19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9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Rectangle 19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כותרת 1">
            <a:extLst>
              <a:ext uri="{FF2B5EF4-FFF2-40B4-BE49-F238E27FC236}">
                <a16:creationId xmlns:a16="http://schemas.microsoft.com/office/drawing/2014/main" id="{88EDBC41-0ADB-4F22-B606-BAEF01A8A6B7}"/>
              </a:ext>
            </a:extLst>
          </p:cNvPr>
          <p:cNvSpPr>
            <a:spLocks noGrp="1"/>
          </p:cNvSpPr>
          <p:nvPr>
            <p:ph type="title"/>
          </p:nvPr>
        </p:nvSpPr>
        <p:spPr>
          <a:xfrm>
            <a:off x="1047280" y="759805"/>
            <a:ext cx="10306520" cy="1325563"/>
          </a:xfrm>
        </p:spPr>
        <p:txBody>
          <a:bodyPr vert="horz" lIns="91440" tIns="45720" rIns="91440" bIns="45720" rtlCol="0" anchor="ctr">
            <a:normAutofit/>
          </a:bodyPr>
          <a:lstStyle/>
          <a:p>
            <a:pPr algn="l" rtl="0"/>
            <a:r>
              <a:rPr lang="en-US" sz="4000" dirty="0">
                <a:solidFill>
                  <a:srgbClr val="FFFFFF"/>
                </a:solidFill>
              </a:rPr>
              <a:t>Project’s Equipment (Continue)</a:t>
            </a:r>
          </a:p>
        </p:txBody>
      </p:sp>
      <p:sp>
        <p:nvSpPr>
          <p:cNvPr id="4" name="תיבת טקסט 3">
            <a:extLst>
              <a:ext uri="{FF2B5EF4-FFF2-40B4-BE49-F238E27FC236}">
                <a16:creationId xmlns:a16="http://schemas.microsoft.com/office/drawing/2014/main" id="{0DA53DB3-BA74-4B44-A6B5-CCF4757C07E5}"/>
              </a:ext>
            </a:extLst>
          </p:cNvPr>
          <p:cNvSpPr txBox="1"/>
          <p:nvPr/>
        </p:nvSpPr>
        <p:spPr>
          <a:xfrm>
            <a:off x="4119168" y="4723670"/>
            <a:ext cx="3882449" cy="2880783"/>
          </a:xfrm>
          <a:prstGeom prst="rect">
            <a:avLst/>
          </a:prstGeom>
        </p:spPr>
        <p:txBody>
          <a:bodyPr vert="horz" lIns="91440" tIns="45720" rIns="91440" bIns="45720" rtlCol="0">
            <a:noAutofit/>
          </a:bodyPr>
          <a:lstStyle/>
          <a:p>
            <a:pPr marL="57150" algn="ctr" rtl="0">
              <a:lnSpc>
                <a:spcPct val="90000"/>
              </a:lnSpc>
              <a:spcAft>
                <a:spcPts val="600"/>
              </a:spcAft>
            </a:pPr>
            <a:r>
              <a:rPr lang="en-US" b="1" spc="15" dirty="0"/>
              <a:t>AV.IO 4K Capture Card</a:t>
            </a:r>
          </a:p>
          <a:p>
            <a:pPr marL="285750" indent="-228600" algn="l" rtl="0">
              <a:lnSpc>
                <a:spcPct val="90000"/>
              </a:lnSpc>
              <a:spcAft>
                <a:spcPts val="600"/>
              </a:spcAft>
              <a:buFont typeface="Arial" panose="020B0604020202020204" pitchFamily="34" charset="0"/>
              <a:buChar char="•"/>
            </a:pPr>
            <a:r>
              <a:rPr lang="en-US" spc="15" dirty="0"/>
              <a:t>HDMI Video Capture Card</a:t>
            </a:r>
          </a:p>
          <a:p>
            <a:pPr marL="285750" indent="-228600" algn="l" rtl="0">
              <a:lnSpc>
                <a:spcPct val="90000"/>
              </a:lnSpc>
              <a:spcAft>
                <a:spcPts val="600"/>
              </a:spcAft>
              <a:buFont typeface="Arial" panose="020B0604020202020204" pitchFamily="34" charset="0"/>
              <a:buChar char="•"/>
            </a:pPr>
            <a:r>
              <a:rPr lang="en-US" b="0" i="0" dirty="0">
                <a:solidFill>
                  <a:srgbClr val="0F1111"/>
                </a:solidFill>
                <a:effectLst/>
                <a:latin typeface="Amazon Ember"/>
              </a:rPr>
              <a:t>UHD 4K at 30 fps and HD 1080p at 60fps </a:t>
            </a:r>
          </a:p>
          <a:p>
            <a:pPr marL="285750" indent="-228600" algn="l" rtl="0">
              <a:lnSpc>
                <a:spcPct val="90000"/>
              </a:lnSpc>
              <a:spcAft>
                <a:spcPts val="600"/>
              </a:spcAft>
              <a:buFont typeface="Arial" panose="020B0604020202020204" pitchFamily="34" charset="0"/>
              <a:buChar char="•"/>
            </a:pPr>
            <a:r>
              <a:rPr lang="en-US" b="0" i="0" dirty="0">
                <a:solidFill>
                  <a:srgbClr val="0F1111"/>
                </a:solidFill>
                <a:effectLst/>
                <a:latin typeface="Amazon Ember"/>
              </a:rPr>
              <a:t>USB 3.0 SuperSpeed</a:t>
            </a:r>
            <a:endParaRPr lang="en-US" spc="15" dirty="0"/>
          </a:p>
        </p:txBody>
      </p:sp>
      <p:sp>
        <p:nvSpPr>
          <p:cNvPr id="3" name="מציין מיקום של מספר שקופית 2">
            <a:extLst>
              <a:ext uri="{FF2B5EF4-FFF2-40B4-BE49-F238E27FC236}">
                <a16:creationId xmlns:a16="http://schemas.microsoft.com/office/drawing/2014/main" id="{47268DA9-46BE-4CB8-BD93-DC7600C1F79B}"/>
              </a:ext>
            </a:extLst>
          </p:cNvPr>
          <p:cNvSpPr>
            <a:spLocks noGrp="1"/>
          </p:cNvSpPr>
          <p:nvPr>
            <p:ph type="sldNum" sz="quarter" idx="12"/>
          </p:nvPr>
        </p:nvSpPr>
        <p:spPr>
          <a:xfrm>
            <a:off x="11669013" y="6299295"/>
            <a:ext cx="2743200" cy="365125"/>
          </a:xfrm>
        </p:spPr>
        <p:txBody>
          <a:bodyPr/>
          <a:lstStyle/>
          <a:p>
            <a:fld id="{345A191D-0787-41FD-BEDC-FD39F2236F42}" type="slidenum">
              <a:rPr lang="he-IL" sz="1400" b="1" smtClean="0"/>
              <a:t>6</a:t>
            </a:fld>
            <a:endParaRPr lang="he-IL" sz="1400" b="1" dirty="0"/>
          </a:p>
        </p:txBody>
      </p:sp>
      <p:sp>
        <p:nvSpPr>
          <p:cNvPr id="19" name="תיבת טקסט 18">
            <a:extLst>
              <a:ext uri="{FF2B5EF4-FFF2-40B4-BE49-F238E27FC236}">
                <a16:creationId xmlns:a16="http://schemas.microsoft.com/office/drawing/2014/main" id="{6E732CEB-EC91-482E-AA0A-CCC74989DB9E}"/>
              </a:ext>
            </a:extLst>
          </p:cNvPr>
          <p:cNvSpPr txBox="1"/>
          <p:nvPr/>
        </p:nvSpPr>
        <p:spPr>
          <a:xfrm>
            <a:off x="8050701" y="4396941"/>
            <a:ext cx="4009314" cy="2585148"/>
          </a:xfrm>
          <a:prstGeom prst="rect">
            <a:avLst/>
          </a:prstGeom>
        </p:spPr>
        <p:txBody>
          <a:bodyPr vert="horz" lIns="91440" tIns="45720" rIns="91440" bIns="45720" rtlCol="0">
            <a:noAutofit/>
          </a:bodyPr>
          <a:lstStyle/>
          <a:p>
            <a:pPr marL="285750" indent="-228600" algn="l" rtl="0">
              <a:lnSpc>
                <a:spcPct val="90000"/>
              </a:lnSpc>
              <a:spcAft>
                <a:spcPts val="600"/>
              </a:spcAft>
              <a:buFont typeface="Arial" panose="020B0604020202020204" pitchFamily="34" charset="0"/>
              <a:buChar char="•"/>
            </a:pPr>
            <a:endParaRPr lang="en-US" dirty="0"/>
          </a:p>
          <a:p>
            <a:pPr marL="285750" indent="-228600" algn="l" rtl="0">
              <a:lnSpc>
                <a:spcPct val="90000"/>
              </a:lnSpc>
              <a:spcAft>
                <a:spcPts val="600"/>
              </a:spcAft>
              <a:buFont typeface="Arial" panose="020B0604020202020204" pitchFamily="34" charset="0"/>
              <a:buChar char="•"/>
            </a:pPr>
            <a:endParaRPr lang="en-US" sz="1400" spc="15" dirty="0"/>
          </a:p>
        </p:txBody>
      </p:sp>
      <p:pic>
        <p:nvPicPr>
          <p:cNvPr id="3074" name="Picture 2">
            <a:extLst>
              <a:ext uri="{FF2B5EF4-FFF2-40B4-BE49-F238E27FC236}">
                <a16:creationId xmlns:a16="http://schemas.microsoft.com/office/drawing/2014/main" id="{1610562B-2691-4909-9946-8BE343F06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683" y="1973413"/>
            <a:ext cx="2019420" cy="286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84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Shape 88">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88EDBC41-0ADB-4F22-B606-BAEF01A8A6B7}"/>
              </a:ext>
            </a:extLst>
          </p:cNvPr>
          <p:cNvSpPr>
            <a:spLocks noGrp="1"/>
          </p:cNvSpPr>
          <p:nvPr>
            <p:ph type="title"/>
          </p:nvPr>
        </p:nvSpPr>
        <p:spPr>
          <a:xfrm>
            <a:off x="934872" y="982272"/>
            <a:ext cx="3388419" cy="4560970"/>
          </a:xfrm>
        </p:spPr>
        <p:txBody>
          <a:bodyPr vert="horz" lIns="91440" tIns="45720" rIns="91440" bIns="45720" rtlCol="0" anchor="ctr">
            <a:normAutofit/>
          </a:bodyPr>
          <a:lstStyle/>
          <a:p>
            <a:pPr algn="l" rtl="0"/>
            <a:r>
              <a:rPr lang="en-US" sz="4000" kern="1200" dirty="0">
                <a:solidFill>
                  <a:srgbClr val="FFFFFF"/>
                </a:solidFill>
                <a:latin typeface="+mj-lt"/>
                <a:ea typeface="+mj-ea"/>
                <a:cs typeface="+mj-cs"/>
              </a:rPr>
              <a:t>What was done so far ?</a:t>
            </a:r>
          </a:p>
        </p:txBody>
      </p:sp>
      <p:sp>
        <p:nvSpPr>
          <p:cNvPr id="91"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תיבת טקסט 6">
            <a:extLst>
              <a:ext uri="{FF2B5EF4-FFF2-40B4-BE49-F238E27FC236}">
                <a16:creationId xmlns:a16="http://schemas.microsoft.com/office/drawing/2014/main" id="{5402203B-9647-4216-BFEC-98E961C86E53}"/>
              </a:ext>
            </a:extLst>
          </p:cNvPr>
          <p:cNvSpPr txBox="1"/>
          <p:nvPr/>
        </p:nvSpPr>
        <p:spPr>
          <a:xfrm>
            <a:off x="5221862" y="1719618"/>
            <a:ext cx="5948831" cy="4434961"/>
          </a:xfrm>
          <a:prstGeom prst="rect">
            <a:avLst/>
          </a:prstGeom>
        </p:spPr>
        <p:txBody>
          <a:bodyPr vert="horz" lIns="91440" tIns="45720" rIns="91440" bIns="45720" rtlCol="0" anchor="ctr">
            <a:normAutofit/>
          </a:bodyPr>
          <a:lstStyle/>
          <a:p>
            <a:pPr marL="285750" indent="-228600" algn="l" rtl="0">
              <a:lnSpc>
                <a:spcPct val="90000"/>
              </a:lnSpc>
              <a:spcAft>
                <a:spcPts val="600"/>
              </a:spcAft>
              <a:buFont typeface="Arial" panose="020B0604020202020204" pitchFamily="34" charset="0"/>
              <a:buChar char="•"/>
            </a:pPr>
            <a:r>
              <a:rPr lang="en-US" sz="2400" dirty="0">
                <a:solidFill>
                  <a:srgbClr val="FEFFFF"/>
                </a:solidFill>
              </a:rPr>
              <a:t>This is a continuing project, which started 3 years ago</a:t>
            </a:r>
            <a:br>
              <a:rPr lang="en-US" sz="2400" dirty="0">
                <a:solidFill>
                  <a:srgbClr val="FEFFFF"/>
                </a:solidFill>
              </a:rPr>
            </a:br>
            <a:endParaRPr lang="en-US" sz="2400" dirty="0">
              <a:solidFill>
                <a:srgbClr val="FEFFFF"/>
              </a:solidFill>
            </a:endParaRPr>
          </a:p>
          <a:p>
            <a:pPr marL="285750" indent="-228600" algn="l" rtl="0">
              <a:lnSpc>
                <a:spcPct val="90000"/>
              </a:lnSpc>
              <a:spcAft>
                <a:spcPts val="600"/>
              </a:spcAft>
              <a:buFont typeface="Arial" panose="020B0604020202020204" pitchFamily="34" charset="0"/>
              <a:buChar char="•"/>
            </a:pPr>
            <a:r>
              <a:rPr lang="en-US" sz="2000" dirty="0">
                <a:solidFill>
                  <a:srgbClr val="FEFFFF"/>
                </a:solidFill>
              </a:rPr>
              <a:t>Fatina Sirhan, Shifaa Salih: </a:t>
            </a:r>
            <a:br>
              <a:rPr lang="en-US" sz="2400" dirty="0">
                <a:solidFill>
                  <a:srgbClr val="FEFFFF"/>
                </a:solidFill>
              </a:rPr>
            </a:br>
            <a:r>
              <a:rPr lang="en-US" sz="2400" dirty="0">
                <a:solidFill>
                  <a:srgbClr val="FEFFFF"/>
                </a:solidFill>
              </a:rPr>
              <a:t>	</a:t>
            </a:r>
            <a:r>
              <a:rPr lang="en-US" sz="2400" b="1" dirty="0">
                <a:solidFill>
                  <a:srgbClr val="FEFFFF"/>
                </a:solidFill>
              </a:rPr>
              <a:t>Aerostats Detection Algorithm</a:t>
            </a:r>
          </a:p>
          <a:p>
            <a:pPr marL="285750" indent="-228600" algn="l" rtl="0">
              <a:lnSpc>
                <a:spcPct val="90000"/>
              </a:lnSpc>
              <a:spcAft>
                <a:spcPts val="600"/>
              </a:spcAft>
              <a:buFont typeface="Arial" panose="020B0604020202020204" pitchFamily="34" charset="0"/>
              <a:buChar char="•"/>
            </a:pPr>
            <a:r>
              <a:rPr lang="en-US" sz="2000" dirty="0" err="1">
                <a:solidFill>
                  <a:srgbClr val="FEFFFF"/>
                </a:solidFill>
              </a:rPr>
              <a:t>Razie</a:t>
            </a:r>
            <a:r>
              <a:rPr lang="en-US" sz="2000" dirty="0">
                <a:solidFill>
                  <a:srgbClr val="FEFFFF"/>
                </a:solidFill>
              </a:rPr>
              <a:t> </a:t>
            </a:r>
            <a:r>
              <a:rPr lang="en-US" sz="2000" dirty="0" err="1">
                <a:solidFill>
                  <a:srgbClr val="FEFFFF"/>
                </a:solidFill>
              </a:rPr>
              <a:t>Fadool</a:t>
            </a:r>
            <a:r>
              <a:rPr lang="en-US" sz="2000" dirty="0">
                <a:solidFill>
                  <a:srgbClr val="FEFFFF"/>
                </a:solidFill>
              </a:rPr>
              <a:t>, Mohammed </a:t>
            </a:r>
            <a:r>
              <a:rPr lang="en-US" sz="2000" dirty="0" err="1">
                <a:solidFill>
                  <a:srgbClr val="FEFFFF"/>
                </a:solidFill>
              </a:rPr>
              <a:t>Aboraya</a:t>
            </a:r>
            <a:r>
              <a:rPr lang="en-US" sz="2000" dirty="0">
                <a:solidFill>
                  <a:srgbClr val="FEFFFF"/>
                </a:solidFill>
              </a:rPr>
              <a:t>: </a:t>
            </a:r>
            <a:r>
              <a:rPr lang="en-US" sz="2400" dirty="0">
                <a:solidFill>
                  <a:srgbClr val="FEFFFF"/>
                </a:solidFill>
              </a:rPr>
              <a:t>	</a:t>
            </a:r>
            <a:r>
              <a:rPr lang="en-US" sz="2400" b="1" dirty="0">
                <a:solidFill>
                  <a:srgbClr val="FEFFFF"/>
                </a:solidFill>
              </a:rPr>
              <a:t>Camouflaged Detection Algorithm</a:t>
            </a:r>
          </a:p>
          <a:p>
            <a:pPr marL="285750" indent="-228600" algn="l" rtl="0">
              <a:lnSpc>
                <a:spcPct val="90000"/>
              </a:lnSpc>
              <a:spcAft>
                <a:spcPts val="600"/>
              </a:spcAft>
              <a:buFont typeface="Arial" panose="020B0604020202020204" pitchFamily="34" charset="0"/>
              <a:buChar char="•"/>
            </a:pPr>
            <a:r>
              <a:rPr lang="en-US" sz="2000" dirty="0">
                <a:solidFill>
                  <a:srgbClr val="FEFFFF"/>
                </a:solidFill>
              </a:rPr>
              <a:t>Soaad Amer, Omar Hallomi: </a:t>
            </a:r>
            <a:br>
              <a:rPr lang="en-US" sz="2400" dirty="0">
                <a:solidFill>
                  <a:srgbClr val="FEFFFF"/>
                </a:solidFill>
              </a:rPr>
            </a:br>
            <a:r>
              <a:rPr lang="en-US" sz="2400" dirty="0">
                <a:solidFill>
                  <a:srgbClr val="FEFFFF"/>
                </a:solidFill>
              </a:rPr>
              <a:t>	</a:t>
            </a:r>
            <a:r>
              <a:rPr lang="en-US" sz="2400" b="1" dirty="0">
                <a:solidFill>
                  <a:srgbClr val="FEFFFF"/>
                </a:solidFill>
              </a:rPr>
              <a:t>Laser Mechanism</a:t>
            </a:r>
          </a:p>
        </p:txBody>
      </p:sp>
      <p:sp>
        <p:nvSpPr>
          <p:cNvPr id="3" name="מציין מיקום של מספר שקופית 2">
            <a:extLst>
              <a:ext uri="{FF2B5EF4-FFF2-40B4-BE49-F238E27FC236}">
                <a16:creationId xmlns:a16="http://schemas.microsoft.com/office/drawing/2014/main" id="{CD10605B-2C7E-4AFC-A531-D8F24B3155E0}"/>
              </a:ext>
            </a:extLst>
          </p:cNvPr>
          <p:cNvSpPr>
            <a:spLocks noGrp="1"/>
          </p:cNvSpPr>
          <p:nvPr>
            <p:ph type="sldNum" sz="quarter" idx="12"/>
          </p:nvPr>
        </p:nvSpPr>
        <p:spPr>
          <a:xfrm>
            <a:off x="11717737" y="6316594"/>
            <a:ext cx="2743200" cy="365125"/>
          </a:xfrm>
        </p:spPr>
        <p:txBody>
          <a:bodyPr/>
          <a:lstStyle/>
          <a:p>
            <a:fld id="{345A191D-0787-41FD-BEDC-FD39F2236F42}" type="slidenum">
              <a:rPr lang="he-IL" sz="1400" b="1" smtClean="0"/>
              <a:t>7</a:t>
            </a:fld>
            <a:endParaRPr lang="he-IL" sz="1400" b="1" dirty="0"/>
          </a:p>
        </p:txBody>
      </p:sp>
    </p:spTree>
    <p:extLst>
      <p:ext uri="{BB962C8B-B14F-4D97-AF65-F5344CB8AC3E}">
        <p14:creationId xmlns:p14="http://schemas.microsoft.com/office/powerpoint/2010/main" val="119670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כותרת 1">
            <a:extLst>
              <a:ext uri="{FF2B5EF4-FFF2-40B4-BE49-F238E27FC236}">
                <a16:creationId xmlns:a16="http://schemas.microsoft.com/office/drawing/2014/main" id="{EF9808C5-9E0F-41D1-A03A-C3768960F896}"/>
              </a:ext>
            </a:extLst>
          </p:cNvPr>
          <p:cNvSpPr>
            <a:spLocks noGrp="1"/>
          </p:cNvSpPr>
          <p:nvPr>
            <p:ph type="title"/>
          </p:nvPr>
        </p:nvSpPr>
        <p:spPr>
          <a:xfrm>
            <a:off x="409710" y="785138"/>
            <a:ext cx="6306776" cy="880730"/>
          </a:xfrm>
        </p:spPr>
        <p:txBody>
          <a:bodyPr>
            <a:normAutofit/>
          </a:bodyPr>
          <a:lstStyle/>
          <a:p>
            <a:pPr rtl="0"/>
            <a:r>
              <a:rPr lang="en-US" sz="3600" dirty="0">
                <a:solidFill>
                  <a:srgbClr val="FFFFFF"/>
                </a:solidFill>
              </a:rPr>
              <a:t>Aerostats Detection Algorithm</a:t>
            </a:r>
            <a:endParaRPr lang="he-IL" sz="3600" dirty="0">
              <a:solidFill>
                <a:srgbClr val="FFFFFF"/>
              </a:solidFill>
            </a:endParaRPr>
          </a:p>
        </p:txBody>
      </p:sp>
      <p:sp>
        <p:nvSpPr>
          <p:cNvPr id="3" name="מציין מיקום של מספר שקופית 2">
            <a:extLst>
              <a:ext uri="{FF2B5EF4-FFF2-40B4-BE49-F238E27FC236}">
                <a16:creationId xmlns:a16="http://schemas.microsoft.com/office/drawing/2014/main" id="{2B612CE1-7EBF-4EC3-9DB3-8FA237562984}"/>
              </a:ext>
            </a:extLst>
          </p:cNvPr>
          <p:cNvSpPr>
            <a:spLocks noGrp="1"/>
          </p:cNvSpPr>
          <p:nvPr>
            <p:ph type="sldNum" sz="quarter" idx="12"/>
          </p:nvPr>
        </p:nvSpPr>
        <p:spPr>
          <a:xfrm>
            <a:off x="11562521" y="6302915"/>
            <a:ext cx="2743200" cy="365125"/>
          </a:xfrm>
        </p:spPr>
        <p:txBody>
          <a:bodyPr/>
          <a:lstStyle/>
          <a:p>
            <a:fld id="{345A191D-0787-41FD-BEDC-FD39F2236F42}" type="slidenum">
              <a:rPr lang="he-IL" sz="1400" b="1" smtClean="0"/>
              <a:t>8</a:t>
            </a:fld>
            <a:endParaRPr lang="he-IL" sz="1400" b="1" dirty="0"/>
          </a:p>
        </p:txBody>
      </p:sp>
      <p:sp>
        <p:nvSpPr>
          <p:cNvPr id="6" name="מציין מיקום תוכן 5">
            <a:extLst>
              <a:ext uri="{FF2B5EF4-FFF2-40B4-BE49-F238E27FC236}">
                <a16:creationId xmlns:a16="http://schemas.microsoft.com/office/drawing/2014/main" id="{3057266F-8934-494B-86CC-8070FC3F0904}"/>
              </a:ext>
            </a:extLst>
          </p:cNvPr>
          <p:cNvSpPr>
            <a:spLocks noGrp="1"/>
          </p:cNvSpPr>
          <p:nvPr>
            <p:ph idx="1"/>
          </p:nvPr>
        </p:nvSpPr>
        <p:spPr>
          <a:xfrm>
            <a:off x="409710" y="2511425"/>
            <a:ext cx="7801036" cy="3154084"/>
          </a:xfrm>
        </p:spPr>
        <p:txBody>
          <a:bodyPr>
            <a:normAutofit/>
          </a:bodyPr>
          <a:lstStyle/>
          <a:p>
            <a:pPr lvl="1" algn="l" rtl="0"/>
            <a:r>
              <a:rPr lang="en-US" b="0" i="0" dirty="0">
                <a:effectLst/>
                <a:latin typeface="-apple-system"/>
              </a:rPr>
              <a:t>Previo</a:t>
            </a:r>
            <a:r>
              <a:rPr lang="en-US" dirty="0">
                <a:latin typeface="-apple-system"/>
              </a:rPr>
              <a:t>us algorithm maximal inference speed was 15 FPS</a:t>
            </a:r>
            <a:br>
              <a:rPr lang="en-US" dirty="0">
                <a:latin typeface="-apple-system"/>
              </a:rPr>
            </a:br>
            <a:endParaRPr lang="en-US" dirty="0">
              <a:latin typeface="-apple-system"/>
            </a:endParaRPr>
          </a:p>
          <a:p>
            <a:pPr lvl="1" algn="l" rtl="0"/>
            <a:r>
              <a:rPr lang="en-US" b="0" i="0" dirty="0">
                <a:effectLst/>
                <a:latin typeface="-apple-system"/>
              </a:rPr>
              <a:t>In order </a:t>
            </a:r>
            <a:r>
              <a:rPr lang="en-US" dirty="0">
                <a:latin typeface="-apple-system"/>
              </a:rPr>
              <a:t>to detect and liquidate targets in real time – minimum of 24 FPS is required</a:t>
            </a:r>
            <a:br>
              <a:rPr lang="en-US" dirty="0">
                <a:latin typeface="-apple-system"/>
              </a:rPr>
            </a:br>
            <a:endParaRPr lang="en-US" dirty="0">
              <a:latin typeface="-apple-system"/>
            </a:endParaRPr>
          </a:p>
          <a:p>
            <a:pPr lvl="1" algn="l" rtl="0"/>
            <a:r>
              <a:rPr lang="en-US" dirty="0">
                <a:latin typeface="-apple-system"/>
              </a:rPr>
              <a:t>We decided to implement another detection architecture – YOLO </a:t>
            </a:r>
            <a:endParaRPr lang="en-US" b="0" i="0" dirty="0">
              <a:effectLst/>
              <a:latin typeface="-apple-system"/>
            </a:endParaRPr>
          </a:p>
          <a:p>
            <a:pPr lvl="1" algn="l" rtl="0"/>
            <a:endParaRPr lang="en-US" dirty="0">
              <a:latin typeface="-apple-system"/>
            </a:endParaRPr>
          </a:p>
          <a:p>
            <a:pPr lvl="1" algn="l" rtl="0"/>
            <a:endParaRPr lang="en-US" dirty="0">
              <a:latin typeface="-apple-system"/>
            </a:endParaRPr>
          </a:p>
          <a:p>
            <a:pPr lvl="1" algn="l" rtl="0"/>
            <a:endParaRPr lang="he-IL" dirty="0"/>
          </a:p>
        </p:txBody>
      </p:sp>
      <p:pic>
        <p:nvPicPr>
          <p:cNvPr id="4100" name="Picture 4" descr="YOLO: an ultra-fast open source algorithm for real-time computer vision –  Nonteek">
            <a:extLst>
              <a:ext uri="{FF2B5EF4-FFF2-40B4-BE49-F238E27FC236}">
                <a16:creationId xmlns:a16="http://schemas.microsoft.com/office/drawing/2014/main" id="{E3AD42BA-5D6F-4FD9-B26A-10A73CF05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2956" y="4809001"/>
            <a:ext cx="2455705" cy="1303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570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כותרת 1">
            <a:extLst>
              <a:ext uri="{FF2B5EF4-FFF2-40B4-BE49-F238E27FC236}">
                <a16:creationId xmlns:a16="http://schemas.microsoft.com/office/drawing/2014/main" id="{EF9808C5-9E0F-41D1-A03A-C3768960F896}"/>
              </a:ext>
            </a:extLst>
          </p:cNvPr>
          <p:cNvSpPr>
            <a:spLocks noGrp="1"/>
          </p:cNvSpPr>
          <p:nvPr>
            <p:ph type="title"/>
          </p:nvPr>
        </p:nvSpPr>
        <p:spPr>
          <a:xfrm>
            <a:off x="728797" y="774134"/>
            <a:ext cx="6677842" cy="880730"/>
          </a:xfrm>
        </p:spPr>
        <p:txBody>
          <a:bodyPr>
            <a:normAutofit/>
          </a:bodyPr>
          <a:lstStyle/>
          <a:p>
            <a:pPr algn="l" rtl="0"/>
            <a:r>
              <a:rPr lang="en-US" sz="3600" dirty="0">
                <a:solidFill>
                  <a:srgbClr val="FFFFFF"/>
                </a:solidFill>
              </a:rPr>
              <a:t>Aerostats Detection Algorithm</a:t>
            </a:r>
            <a:endParaRPr lang="he-IL" sz="3600" dirty="0">
              <a:solidFill>
                <a:srgbClr val="FFFFFF"/>
              </a:solidFill>
            </a:endParaRPr>
          </a:p>
        </p:txBody>
      </p:sp>
      <p:sp>
        <p:nvSpPr>
          <p:cNvPr id="3" name="מציין מיקום של מספר שקופית 2">
            <a:extLst>
              <a:ext uri="{FF2B5EF4-FFF2-40B4-BE49-F238E27FC236}">
                <a16:creationId xmlns:a16="http://schemas.microsoft.com/office/drawing/2014/main" id="{2B612CE1-7EBF-4EC3-9DB3-8FA237562984}"/>
              </a:ext>
            </a:extLst>
          </p:cNvPr>
          <p:cNvSpPr>
            <a:spLocks noGrp="1"/>
          </p:cNvSpPr>
          <p:nvPr>
            <p:ph type="sldNum" sz="quarter" idx="12"/>
          </p:nvPr>
        </p:nvSpPr>
        <p:spPr>
          <a:xfrm>
            <a:off x="11691731" y="6332448"/>
            <a:ext cx="2743200" cy="365125"/>
          </a:xfrm>
        </p:spPr>
        <p:txBody>
          <a:bodyPr/>
          <a:lstStyle/>
          <a:p>
            <a:fld id="{345A191D-0787-41FD-BEDC-FD39F2236F42}" type="slidenum">
              <a:rPr lang="he-IL" sz="1400" b="1" smtClean="0"/>
              <a:t>9</a:t>
            </a:fld>
            <a:endParaRPr lang="he-IL" sz="1400" b="1" dirty="0"/>
          </a:p>
        </p:txBody>
      </p:sp>
      <p:sp>
        <p:nvSpPr>
          <p:cNvPr id="6" name="מציין מיקום תוכן 5">
            <a:extLst>
              <a:ext uri="{FF2B5EF4-FFF2-40B4-BE49-F238E27FC236}">
                <a16:creationId xmlns:a16="http://schemas.microsoft.com/office/drawing/2014/main" id="{3057266F-8934-494B-86CC-8070FC3F0904}"/>
              </a:ext>
            </a:extLst>
          </p:cNvPr>
          <p:cNvSpPr>
            <a:spLocks noGrp="1"/>
          </p:cNvSpPr>
          <p:nvPr>
            <p:ph idx="1"/>
          </p:nvPr>
        </p:nvSpPr>
        <p:spPr>
          <a:xfrm>
            <a:off x="0" y="2901397"/>
            <a:ext cx="6677843" cy="2913404"/>
          </a:xfrm>
        </p:spPr>
        <p:txBody>
          <a:bodyPr>
            <a:normAutofit fontScale="92500" lnSpcReduction="10000"/>
          </a:bodyPr>
          <a:lstStyle/>
          <a:p>
            <a:pPr lvl="1" algn="l" rtl="0"/>
            <a:r>
              <a:rPr lang="en-US" dirty="0"/>
              <a:t>Our aerostats detection algorithm is based on </a:t>
            </a:r>
            <a:r>
              <a:rPr lang="en-US" b="0" i="0" dirty="0">
                <a:solidFill>
                  <a:srgbClr val="24292F"/>
                </a:solidFill>
                <a:effectLst/>
                <a:latin typeface="-apple-system"/>
              </a:rPr>
              <a:t>YOLOv5</a:t>
            </a:r>
            <a:r>
              <a:rPr lang="en-US" dirty="0"/>
              <a:t> </a:t>
            </a:r>
            <a:br>
              <a:rPr lang="en-US" dirty="0"/>
            </a:br>
            <a:endParaRPr lang="en-US" dirty="0"/>
          </a:p>
          <a:p>
            <a:pPr lvl="1" algn="l" rtl="0"/>
            <a:r>
              <a:rPr lang="en-US" b="0" i="0" dirty="0">
                <a:effectLst/>
                <a:latin typeface="-apple-system"/>
              </a:rPr>
              <a:t>YOLO is an acronym for `You Only Look Once`. </a:t>
            </a:r>
            <a:br>
              <a:rPr lang="en-US" b="0" i="0" dirty="0">
                <a:effectLst/>
                <a:latin typeface="-apple-system"/>
              </a:rPr>
            </a:br>
            <a:r>
              <a:rPr lang="en-US" b="0" i="0" dirty="0">
                <a:effectLst/>
                <a:latin typeface="-apple-system"/>
              </a:rPr>
              <a:t>It</a:t>
            </a:r>
            <a:r>
              <a:rPr lang="en-US" b="0" i="0" dirty="0">
                <a:solidFill>
                  <a:srgbClr val="24292F"/>
                </a:solidFill>
                <a:effectLst/>
                <a:latin typeface="-apple-system"/>
              </a:rPr>
              <a:t> is a family of object detection architectures and models </a:t>
            </a:r>
            <a:r>
              <a:rPr lang="en-US" b="0" i="0" dirty="0">
                <a:effectLst/>
                <a:latin typeface="-apple-system"/>
              </a:rPr>
              <a:t>that divides images into a grid system. </a:t>
            </a:r>
          </a:p>
          <a:p>
            <a:pPr marL="457200" lvl="1" indent="0" algn="l" rtl="0">
              <a:buNone/>
            </a:pPr>
            <a:endParaRPr lang="en-US" b="0" i="0" dirty="0">
              <a:effectLst/>
              <a:latin typeface="-apple-system"/>
            </a:endParaRPr>
          </a:p>
          <a:p>
            <a:pPr lvl="1" algn="l" rtl="0"/>
            <a:r>
              <a:rPr lang="en-US" b="0" i="0" dirty="0">
                <a:effectLst/>
                <a:latin typeface="-apple-system"/>
              </a:rPr>
              <a:t>Each cell in the grid is responsible for detecting objects within itself.</a:t>
            </a:r>
          </a:p>
          <a:p>
            <a:pPr lvl="1" algn="l" rtl="0"/>
            <a:endParaRPr lang="en-US" dirty="0">
              <a:latin typeface="-apple-system"/>
            </a:endParaRPr>
          </a:p>
          <a:p>
            <a:pPr lvl="1" algn="l" rtl="0"/>
            <a:endParaRPr lang="en-US" dirty="0">
              <a:latin typeface="-apple-system"/>
            </a:endParaRPr>
          </a:p>
          <a:p>
            <a:pPr lvl="1" algn="l" rtl="0"/>
            <a:endParaRPr lang="he-IL" dirty="0"/>
          </a:p>
        </p:txBody>
      </p:sp>
      <p:pic>
        <p:nvPicPr>
          <p:cNvPr id="1026" name="Picture 2" descr="YOLOv5 | PyTorch">
            <a:extLst>
              <a:ext uri="{FF2B5EF4-FFF2-40B4-BE49-F238E27FC236}">
                <a16:creationId xmlns:a16="http://schemas.microsoft.com/office/drawing/2014/main" id="{D5F8B7D8-031E-4890-BEC2-C5B10D35D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843" y="2901397"/>
            <a:ext cx="5420140" cy="2710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575349"/>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1479</TotalTime>
  <Words>4627</Words>
  <Application>Microsoft Office PowerPoint</Application>
  <PresentationFormat>מסך רחב</PresentationFormat>
  <Paragraphs>334</Paragraphs>
  <Slides>19</Slides>
  <Notes>17</Notes>
  <HiddenSlides>0</HiddenSlides>
  <MMClips>2</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19</vt:i4>
      </vt:variant>
    </vt:vector>
  </HeadingPairs>
  <TitlesOfParts>
    <vt:vector size="25" baseType="lpstr">
      <vt:lpstr>Amazon Ember</vt:lpstr>
      <vt:lpstr>-apple-system</vt:lpstr>
      <vt:lpstr>Arial</vt:lpstr>
      <vt:lpstr>Calibri</vt:lpstr>
      <vt:lpstr>Calibri Light</vt:lpstr>
      <vt:lpstr>ערכת נושא Office</vt:lpstr>
      <vt:lpstr>Real Time Target Detection And Liquidation with Drones</vt:lpstr>
      <vt:lpstr>Purpose of the project</vt:lpstr>
      <vt:lpstr>Our Solution</vt:lpstr>
      <vt:lpstr>Project’s Equipment</vt:lpstr>
      <vt:lpstr>Project’s Equipment (Continue)</vt:lpstr>
      <vt:lpstr>Project’s Equipment (Continue)</vt:lpstr>
      <vt:lpstr>What was done so far ?</vt:lpstr>
      <vt:lpstr>Aerostats Detection Algorithm</vt:lpstr>
      <vt:lpstr>Aerostats Detection Algorithm</vt:lpstr>
      <vt:lpstr>Aerostats Detection Algorithm Performance</vt:lpstr>
      <vt:lpstr>Camouflage Detection Algorithm</vt:lpstr>
      <vt:lpstr>System’s Flow Chart</vt:lpstr>
      <vt:lpstr>Testing Use Cases</vt:lpstr>
      <vt:lpstr>GUI Demostration</vt:lpstr>
      <vt:lpstr>Liquidation Demonstration</vt:lpstr>
      <vt:lpstr>What did go well ?</vt:lpstr>
      <vt:lpstr>What didn’t go well ?</vt:lpstr>
      <vt:lpstr>GUI</vt:lpstr>
      <vt:lpstr>Thank You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Target Detection And Liquidation with Drones</dc:title>
  <dc:creator>אלון ברנבוים</dc:creator>
  <cp:lastModifiedBy>alon barenboim</cp:lastModifiedBy>
  <cp:revision>116</cp:revision>
  <dcterms:created xsi:type="dcterms:W3CDTF">2021-06-07T13:22:08Z</dcterms:created>
  <dcterms:modified xsi:type="dcterms:W3CDTF">2022-01-09T15:21:15Z</dcterms:modified>
</cp:coreProperties>
</file>